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4042" r:id="rId2"/>
  </p:sldMasterIdLst>
  <p:notesMasterIdLst>
    <p:notesMasterId r:id="rId29"/>
  </p:notesMasterIdLst>
  <p:sldIdLst>
    <p:sldId id="2700" r:id="rId3"/>
    <p:sldId id="2235" r:id="rId4"/>
    <p:sldId id="2707" r:id="rId5"/>
    <p:sldId id="2701" r:id="rId6"/>
    <p:sldId id="2702" r:id="rId7"/>
    <p:sldId id="2703" r:id="rId8"/>
    <p:sldId id="2704" r:id="rId9"/>
    <p:sldId id="2705" r:id="rId10"/>
    <p:sldId id="2706" r:id="rId11"/>
    <p:sldId id="2708" r:id="rId12"/>
    <p:sldId id="2709" r:id="rId13"/>
    <p:sldId id="2710" r:id="rId14"/>
    <p:sldId id="2711" r:id="rId15"/>
    <p:sldId id="2712" r:id="rId16"/>
    <p:sldId id="2713" r:id="rId17"/>
    <p:sldId id="2714" r:id="rId18"/>
    <p:sldId id="2715" r:id="rId19"/>
    <p:sldId id="2716" r:id="rId20"/>
    <p:sldId id="2717" r:id="rId21"/>
    <p:sldId id="2718" r:id="rId22"/>
    <p:sldId id="2719" r:id="rId23"/>
    <p:sldId id="2720" r:id="rId24"/>
    <p:sldId id="2724" r:id="rId25"/>
    <p:sldId id="2721" r:id="rId26"/>
    <p:sldId id="2722" r:id="rId27"/>
    <p:sldId id="2723" r:id="rId28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FCF"/>
    <a:srgbClr val="4672C4"/>
    <a:srgbClr val="445469"/>
    <a:srgbClr val="1775B3"/>
    <a:srgbClr val="3694D0"/>
    <a:srgbClr val="3DD0F2"/>
    <a:srgbClr val="000820"/>
    <a:srgbClr val="5C718E"/>
    <a:srgbClr val="CF96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2" autoAdjust="0"/>
    <p:restoredTop sz="65116" autoAdjust="0"/>
  </p:normalViewPr>
  <p:slideViewPr>
    <p:cSldViewPr snapToGrid="0" snapToObjects="1">
      <p:cViewPr varScale="1">
        <p:scale>
          <a:sx n="28" d="100"/>
          <a:sy n="28" d="100"/>
        </p:scale>
        <p:origin x="1284" y="9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8" d="100"/>
        <a:sy n="58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pen Sans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10/29/2018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pen Sans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sz="2400" b="0" i="0" kern="1200" dirty="0">
                <a:solidFill>
                  <a:schemeClr val="tx1"/>
                </a:solidFill>
                <a:effectLst/>
                <a:latin typeface="Open Sans Light" charset="0"/>
                <a:ea typeface="+mn-ea"/>
                <a:cs typeface="+mn-cs"/>
              </a:rPr>
              <a:t>ΚΑΛΗΣΠΕΡΑ, ΟΝΟΜΑΖΟΜΑΙ ΜΗΣΣΗΝ ΣΤΕΦΑΝΟΣ ΚΑΙ ΣΗΜΕΡΑ ΘΑ ΣΑΣ ΠΑΡΟΥΣΙΑΣΩ ΤΗ ΔΙΠΛΩΜΑΤΙΚΗ ΜΟΥ ΕΡΓΑΣΙΑ  </a:t>
            </a:r>
          </a:p>
          <a:p>
            <a:r>
              <a:rPr lang="el-GR" sz="2400" b="0" i="0" kern="1200" dirty="0">
                <a:solidFill>
                  <a:schemeClr val="tx1"/>
                </a:solidFill>
                <a:effectLst/>
                <a:latin typeface="Open Sans Light" charset="0"/>
                <a:ea typeface="+mn-ea"/>
                <a:cs typeface="+mn-cs"/>
              </a:rPr>
              <a:t> </a:t>
            </a:r>
          </a:p>
          <a:p>
            <a:r>
              <a:rPr lang="el-GR" sz="2400" b="0" i="0" kern="1200" dirty="0">
                <a:solidFill>
                  <a:schemeClr val="tx1"/>
                </a:solidFill>
                <a:effectLst/>
                <a:latin typeface="Open Sans Light" charset="0"/>
                <a:ea typeface="+mn-ea"/>
                <a:cs typeface="+mn-cs"/>
              </a:rPr>
              <a:t>«ΔΙΑΔΙΚΤΥΑΚΗ ΕΦΑΡΜΟΓΗ ΠΑΡΑΚΟΛΟΥΘΗΣΗΣ &amp; ΔΙΑΧΕΙΡΙΣΗΣ ΕΞΥΠΝΩΝ ΣΥΣΚΕΥΩΝ:  ΣΧΕΔΙΑΣΜΟΣ &amp; ΥΛΟΠΟΙΗΣΗ ΓΙΑ ΕΞΥΠΝΑ ΣΠΙΤΙΑ». </a:t>
            </a:r>
          </a:p>
          <a:p>
            <a:r>
              <a:rPr lang="el-GR" sz="2400" b="0" i="0" kern="1200" dirty="0">
                <a:solidFill>
                  <a:schemeClr val="tx1"/>
                </a:solidFill>
                <a:effectLst/>
                <a:latin typeface="Open Sans Light" charset="0"/>
                <a:ea typeface="+mn-ea"/>
                <a:cs typeface="+mn-cs"/>
              </a:rPr>
              <a:t> </a:t>
            </a:r>
          </a:p>
          <a:p>
            <a:r>
              <a:rPr lang="el-GR" sz="2400" b="0" i="0" kern="1200" dirty="0">
                <a:solidFill>
                  <a:schemeClr val="tx1"/>
                </a:solidFill>
                <a:effectLst/>
                <a:latin typeface="Open Sans Light" charset="0"/>
                <a:ea typeface="+mn-ea"/>
                <a:cs typeface="+mn-cs"/>
              </a:rPr>
              <a:t>Η ΕΡΓΑΣΙΑ ΕΚΠΟΝΗΘΗΚΕ ΥΠΟ ΤΗΝ ΕΠΙΒΛΕΨΗ ΤΟΥ ΚΥΡΙΟΥ ΚΑΤΣΑΒΟΥΝΗ ΤΟΝ ΟΠΟΙΟ ΚΑΙ ΘΕΛΩ ΝΑ ΕΥΧΑΡΙΣΤΗΣΩ ΓΙΑ ΤΗΝ ΥΠΟΣΤΗΡΙΞΗ ΚΑΙ ΤΗΝ ΠΟΛΥΤΙΜΗ ΒΟΗΘΕΙΑ ΠΟΥ ΜΟΥ ΠΡΟΣΕΦΕΡΕ. </a:t>
            </a:r>
          </a:p>
          <a:p>
            <a:r>
              <a:rPr lang="el-GR" sz="2400" b="0" i="0" kern="1200" dirty="0">
                <a:solidFill>
                  <a:schemeClr val="tx1"/>
                </a:solidFill>
                <a:effectLst/>
                <a:latin typeface="Open Sans Light" charset="0"/>
                <a:ea typeface="+mn-ea"/>
                <a:cs typeface="+mn-cs"/>
              </a:rPr>
              <a:t> 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801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altLang="x-none" dirty="0"/>
              <a:t>ΠΡΟΧΩΡΩΝΤΑΣ ΣΤΗΝ ΕΠΟΜΕΝΗ ΕΝΟΤΗΤΑ, ΠΑΡΟΥΣΙΑΖΟΝΤΑΙ ΟΙ ΓΛΩΣΣΕΣ ΠΡΟΓΡΑΜΜΑΤΙΣΜΟΥ ΠΟΥ ΧΡΗΣΙΜΟΠΟΙΗΘΗΚΑΝ.</a:t>
            </a:r>
          </a:p>
          <a:p>
            <a:endParaRPr lang="el-GR" altLang="x-none" dirty="0"/>
          </a:p>
          <a:p>
            <a:r>
              <a:rPr lang="el-GR" altLang="x-none" dirty="0"/>
              <a:t>ΓΙΑ ΤΗΝ ΑΝΑΠΤΥΞΗ  ΤΗΣ ΔΙΑΔΙΚΤΥΑΚΗΣ ΕΦΑΡΜΟΓΗΣ ΧΡΗΣΙΜΟΠΟΙΗΘΗΚΑΝ ΟΙ ΓΛΩΣΣΕΣ </a:t>
            </a:r>
          </a:p>
          <a:p>
            <a:endParaRPr lang="el-GR" altLang="x-none" dirty="0"/>
          </a:p>
          <a:p>
            <a:r>
              <a:rPr lang="en-US" altLang="x-none" dirty="0"/>
              <a:t>HTML5</a:t>
            </a:r>
            <a:r>
              <a:rPr lang="el-GR" altLang="x-none" dirty="0"/>
              <a:t>,</a:t>
            </a:r>
            <a:r>
              <a:rPr lang="en-US" altLang="x-none" dirty="0"/>
              <a:t> </a:t>
            </a:r>
            <a:r>
              <a:rPr lang="el-GR" altLang="x-none" dirty="0"/>
              <a:t>ΓΙΑ ΤΗΝ ΑΝΑΠΤΥΞΗ ΤΟΥ ΠΗΓΑΙΟΥ ΚΩΔΙΚΑ ΤΗΣ ΣΕΛΙΔΑΣ</a:t>
            </a:r>
            <a:endParaRPr lang="en-US" altLang="x-none" dirty="0"/>
          </a:p>
          <a:p>
            <a:endParaRPr lang="en-US" altLang="x-none" dirty="0"/>
          </a:p>
          <a:p>
            <a:r>
              <a:rPr lang="en-US" altLang="x-none" dirty="0"/>
              <a:t>H CSS 3</a:t>
            </a:r>
            <a:r>
              <a:rPr lang="el-GR" altLang="x-none" dirty="0"/>
              <a:t>, ΓΙΑ ΤΙΣ ΜΟΡΦΟΠΟΙΗΣΕΙΣ ΚΑΙ ΤΑ ΣΤΥΛ ΤΩΝ ΣΤΟΙΧΕΙΩΝ</a:t>
            </a:r>
          </a:p>
          <a:p>
            <a:endParaRPr lang="el-GR" altLang="x-none" dirty="0"/>
          </a:p>
          <a:p>
            <a:r>
              <a:rPr lang="el-GR" altLang="x-none" dirty="0"/>
              <a:t>ΑΛΛΑ ΚΑΙ </a:t>
            </a:r>
            <a:r>
              <a:rPr lang="en-US" altLang="x-none" dirty="0"/>
              <a:t>H JAVASCRIPT </a:t>
            </a:r>
            <a:r>
              <a:rPr lang="el-GR" altLang="x-none" dirty="0"/>
              <a:t>ΓΙΑ ΤΗΝ ΛΕΙΤΟΥΡΓΙΚΟΤΗΤΑ ΚΑΙ ΤΟ </a:t>
            </a:r>
            <a:r>
              <a:rPr lang="en-US" altLang="x-none" dirty="0"/>
              <a:t>SCRIPTING</a:t>
            </a:r>
            <a:endParaRPr lang="el-GR" altLang="x-none" dirty="0"/>
          </a:p>
          <a:p>
            <a:endParaRPr lang="el-GR" altLang="x-none" dirty="0"/>
          </a:p>
          <a:p>
            <a:r>
              <a:rPr lang="el-GR" altLang="x-none" dirty="0"/>
              <a:t>ΓΙΑ ΤΗΝ ΕΠΙΚΟΙΝΩΝΙΑ ΤΗΣ ΕΦΑΡΜΟΓΗΣ ΜΕ ΤΟΝ ΤΟΠΙΚΟ ΔΙΑΚΟΜΙΣΤΗ ΧΡΗΣΙΜΟΠΟΙΗΘΗΚΑΝ ΟΙ ΓΛΩΣΣΕΣ </a:t>
            </a:r>
            <a:r>
              <a:rPr lang="en-US" altLang="x-none" dirty="0"/>
              <a:t>PHP 7 </a:t>
            </a:r>
            <a:r>
              <a:rPr lang="el-GR" altLang="x-none" dirty="0"/>
              <a:t>ΚΑΙ </a:t>
            </a:r>
            <a:r>
              <a:rPr lang="en-US" altLang="x-none" dirty="0"/>
              <a:t>MYSQL.</a:t>
            </a:r>
          </a:p>
          <a:p>
            <a:endParaRPr lang="en-US" altLang="x-none" dirty="0"/>
          </a:p>
          <a:p>
            <a:r>
              <a:rPr lang="el-GR" altLang="x-none" dirty="0"/>
              <a:t>ΤΕΛΟΣ, ΓΙΑ ΤΟΥΣ ΜΙΚΡΟΕΛΕΓΚΤΕΣ ΧΡΗΣΙΜΟΠΟΙΗΘΗΚΕ ΜΙΑ ΠΑΡΑΛΛΑΓΗ ΤΗΣ </a:t>
            </a:r>
            <a:r>
              <a:rPr lang="en-US" altLang="x-none" dirty="0"/>
              <a:t>C++ </a:t>
            </a:r>
            <a:r>
              <a:rPr lang="el-GR" altLang="x-none" dirty="0"/>
              <a:t>ΠΟΥ ΔΑΝΕΙΖΕΤΑΙ ΣΤΟΙΧΕΙΑ ΑΠΟ ΤΙΣ ΓΛΩΣΣΕΣ </a:t>
            </a:r>
            <a:r>
              <a:rPr lang="en-US" altLang="x-none" dirty="0"/>
              <a:t>PROCESSING &amp; WIRING</a:t>
            </a:r>
            <a:endParaRPr lang="x-none" altLang="x-none" dirty="0"/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933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BD35B7-DAF1-5B4D-94FA-36B61FD74AC4}" type="slidenum"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charset="0"/>
              <a:ea typeface="+mn-ea"/>
              <a:cs typeface="+mn-cs"/>
            </a:endParaRPr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l-GR" altLang="x-none" dirty="0"/>
              <a:t>ΠΡΟΧΩΡΩΝΤΑΣ ΣΤΗΝ ΕΠΟΜΕΝΗ ΕΝΟΤΗΤΑ, ΠΑΡΟΥΣΙΑΖΟΝΤΑΙ ΟΙ ΓΛΩΣΣΕΣ ΠΡΟΓΡΑΜΜΑΤΙΣΜΟΥ ΠΟΥ ΧΡΗΣΙΜΟΠΟΙΗΘΗΚΑΝ.</a:t>
            </a:r>
          </a:p>
          <a:p>
            <a:endParaRPr lang="el-GR" altLang="x-none" dirty="0"/>
          </a:p>
          <a:p>
            <a:r>
              <a:rPr lang="el-GR" altLang="x-none" dirty="0"/>
              <a:t>ΓΙΑ ΤΗΝ ΑΝΑΠΤΥΞΗ  ΤΗΣ ΔΙΑΔΙΚΤΥΑΚΗΣ ΕΦΑΡΜΟΓΗΣ ΧΡΗΣΙΜΟΠΟΙΗΘΗΚΑΝ ΟΙ ΓΛΩΣΣΕΣ </a:t>
            </a:r>
          </a:p>
          <a:p>
            <a:endParaRPr lang="el-GR" altLang="x-none" dirty="0"/>
          </a:p>
          <a:p>
            <a:r>
              <a:rPr lang="en-US" altLang="x-none" dirty="0"/>
              <a:t>HTML5</a:t>
            </a:r>
            <a:r>
              <a:rPr lang="el-GR" altLang="x-none" dirty="0"/>
              <a:t>,</a:t>
            </a:r>
            <a:r>
              <a:rPr lang="en-US" altLang="x-none" dirty="0"/>
              <a:t> </a:t>
            </a:r>
            <a:r>
              <a:rPr lang="el-GR" altLang="x-none" dirty="0"/>
              <a:t>ΓΙΑ ΤΗΝ ΑΝΑΠΤΥΞΗ ΤΟΥ ΠΗΓΑΙΟΥ ΚΩΔΙΚΑ ΤΗΣ ΣΕΛΙΔΑΣ</a:t>
            </a:r>
            <a:endParaRPr lang="en-US" altLang="x-none" dirty="0"/>
          </a:p>
          <a:p>
            <a:endParaRPr lang="en-US" altLang="x-none" dirty="0"/>
          </a:p>
          <a:p>
            <a:r>
              <a:rPr lang="en-US" altLang="x-none" dirty="0"/>
              <a:t>H CSS 3</a:t>
            </a:r>
            <a:r>
              <a:rPr lang="el-GR" altLang="x-none" dirty="0"/>
              <a:t>, ΓΙΑ ΤΙΣ ΜΟΡΦΟΠΟΙΗΣΕΙΣ ΚΑΙ ΤΑ ΣΤΥΛ ΤΩΝ ΣΤΟΙΧΕΙΩΝ</a:t>
            </a:r>
          </a:p>
          <a:p>
            <a:endParaRPr lang="el-GR" altLang="x-none" dirty="0"/>
          </a:p>
          <a:p>
            <a:r>
              <a:rPr lang="el-GR" altLang="x-none" dirty="0"/>
              <a:t>ΑΛΛΑ ΚΑΙ </a:t>
            </a:r>
            <a:r>
              <a:rPr lang="en-US" altLang="x-none" dirty="0"/>
              <a:t>H JAVASCRIPT </a:t>
            </a:r>
            <a:r>
              <a:rPr lang="el-GR" altLang="x-none" dirty="0"/>
              <a:t>ΓΙΑ ΤΗΝ ΛΕΙΤΟΥΡΓΙΚΟΤΗΤΑ ΚΑΙ ΤΟ </a:t>
            </a:r>
            <a:r>
              <a:rPr lang="en-US" altLang="x-none" dirty="0"/>
              <a:t>SCRIPTING</a:t>
            </a:r>
            <a:endParaRPr lang="el-GR" altLang="x-none" dirty="0"/>
          </a:p>
          <a:p>
            <a:endParaRPr lang="el-GR" altLang="x-none" dirty="0"/>
          </a:p>
          <a:p>
            <a:r>
              <a:rPr lang="el-GR" altLang="x-none" dirty="0"/>
              <a:t>ΓΙΑ ΤΗΝ ΕΠΙΚΟΙΝΩΝΙΑ ΤΗΣ ΕΦΑΡΜΟΓΗΣ ΜΕ ΤΟΝ ΤΟΠΙΚΟ ΔΙΑΚΟΜΙΣΤΗ ΧΡΗΣΙΜΟΠΟΙΗΘΗΚΑΝ ΟΙ ΓΛΩΣΣΕΣ </a:t>
            </a:r>
            <a:r>
              <a:rPr lang="en-US" altLang="x-none" dirty="0"/>
              <a:t>PHP 7 </a:t>
            </a:r>
            <a:r>
              <a:rPr lang="el-GR" altLang="x-none" dirty="0"/>
              <a:t>ΚΑΙ </a:t>
            </a:r>
            <a:r>
              <a:rPr lang="en-US" altLang="x-none" dirty="0"/>
              <a:t>MYSQL.</a:t>
            </a:r>
          </a:p>
          <a:p>
            <a:endParaRPr lang="en-US" altLang="x-none" dirty="0"/>
          </a:p>
          <a:p>
            <a:r>
              <a:rPr lang="el-GR" altLang="x-none" dirty="0"/>
              <a:t>ΤΕΛΟΣ, ΓΙΑ ΤΟΥΣ ΜΙΚΡΟΕΛΕΓΚΤΕΣ ΧΡΗΣΙΜΟΠΟΙΗΘΗΚΕ ΜΙΑ ΠΑΡΑΛΛΑΓΗ ΤΗΣ </a:t>
            </a:r>
            <a:r>
              <a:rPr lang="en-US" altLang="x-none" dirty="0"/>
              <a:t>C++ </a:t>
            </a:r>
            <a:r>
              <a:rPr lang="el-GR" altLang="x-none" dirty="0"/>
              <a:t>ΠΟΥ ΔΑΝΕΙΖΕΤΑΙ ΣΤΟΙΧΕΙΑ ΑΠΟ ΤΙΣ ΓΛΩΣΣΕΣ </a:t>
            </a:r>
            <a:r>
              <a:rPr lang="en-US" altLang="x-none" dirty="0"/>
              <a:t>PROCESSING &amp; WIRING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2484087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BD35B7-DAF1-5B4D-94FA-36B61FD74AC4}" type="slidenum"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charset="0"/>
              <a:ea typeface="+mn-ea"/>
              <a:cs typeface="+mn-cs"/>
            </a:endParaRPr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l-GR" altLang="x-none" dirty="0"/>
              <a:t>ΓΙΑ ΤΗΝ ΚΑΛΥΤΕΡΗ ΠΑΡΑΜΕΤΡΟΠΟΙΗΣΗ ΤΗΣ ΔΙΑΔΙΚΤΥΑΚΗΣ ΕΦΑΡΜΟΓΗΣ ΧΡΗΣΙΜΟΠΟΙΗΘΗΚΑΝ ΚΑΙ ΟΙ ΠΑΡΑΚΑΤΩ ΒΙΒΛΙΟΘΗΚΕΣ</a:t>
            </a:r>
          </a:p>
          <a:p>
            <a:endParaRPr lang="el-GR" altLang="x-none" dirty="0"/>
          </a:p>
          <a:p>
            <a:r>
              <a:rPr lang="el-GR" altLang="x-none" dirty="0"/>
              <a:t>Η </a:t>
            </a:r>
            <a:r>
              <a:rPr lang="en-US" altLang="x-none" dirty="0"/>
              <a:t>BOOTSTRAP 4 </a:t>
            </a:r>
            <a:r>
              <a:rPr lang="el-GR" altLang="x-none" dirty="0"/>
              <a:t>ΑΦΟΡΑ ΤΗΝ ΔΥΝΑΤΟΤΗΤΑ ΤΗΣ ΕΦΑΡΜΟΓΗΣ ΝΑ ΓΙΝΕΙ </a:t>
            </a:r>
            <a:r>
              <a:rPr lang="en-US" altLang="x-none" dirty="0"/>
              <a:t>RESPONSIVE </a:t>
            </a:r>
            <a:r>
              <a:rPr lang="el-GR" altLang="x-none" dirty="0"/>
              <a:t>ΩΣΤΕ ΝΑ ΕΜΦΑΝΙΖΕΤΑΙ ΣΩΣΤΑ ΣΕ ΟΛΕΣ ΤΙΣ ΣΥΣΚΕΥΕΣ</a:t>
            </a:r>
          </a:p>
          <a:p>
            <a:endParaRPr lang="el-GR" altLang="x-none" dirty="0"/>
          </a:p>
          <a:p>
            <a:r>
              <a:rPr lang="el-GR" altLang="x-none" dirty="0"/>
              <a:t>Η </a:t>
            </a:r>
            <a:r>
              <a:rPr lang="en-US" altLang="x-none" dirty="0"/>
              <a:t>CHART.JS </a:t>
            </a:r>
            <a:r>
              <a:rPr lang="el-GR" altLang="x-none" dirty="0"/>
              <a:t>ΑΦΟΡΑ ΤΑ ΔΥΝΑΜΙΚΑ ΓΡΑΦΗΜΑΤΑ ΠΟΥ ΔΗΜΙΟΥΡΓΕΙ Η ΕΦΑΡΜΟΓΗ ΜΕ ΤΑ ΔΕΔΟΜΕΝΑ ΠΟΥ ΣΥΛΛΕΓΟΝΤΑΙ</a:t>
            </a:r>
          </a:p>
          <a:p>
            <a:endParaRPr lang="el-GR" altLang="x-none" dirty="0"/>
          </a:p>
          <a:p>
            <a:r>
              <a:rPr lang="el-GR" altLang="x-none" dirty="0"/>
              <a:t>ΚΑΙ Η </a:t>
            </a:r>
            <a:r>
              <a:rPr lang="en-US" altLang="x-none" dirty="0"/>
              <a:t>JQUERY </a:t>
            </a:r>
            <a:r>
              <a:rPr lang="el-GR" altLang="x-none" dirty="0"/>
              <a:t>ΠΟΥ ΕΙΝΑΙ ΥΠΕΥΘΥΝΗ ΓΙΑ ΤΗΝ ΑΠΛΟΠΟΙΗΣΗ ΤΟΥ </a:t>
            </a:r>
            <a:r>
              <a:rPr lang="en-US" altLang="x-none" dirty="0"/>
              <a:t>SCRIPTING </a:t>
            </a:r>
            <a:r>
              <a:rPr lang="el-GR" altLang="x-none" dirty="0"/>
              <a:t>ΣΤΟ </a:t>
            </a:r>
            <a:r>
              <a:rPr lang="en-US" altLang="x-none" dirty="0"/>
              <a:t>FRONT-END</a:t>
            </a:r>
            <a:r>
              <a:rPr lang="el-GR" altLang="x-none" dirty="0"/>
              <a:t> ΚΟΜΜΑΤΙ ΔΗΛΑΔΗ ΣΕ ΑΥΤΑ ΕΜΦΑΝΙΖΟΝΤΑΙ ΣΤΗΝ ΟΘΟΝΗ ΤΟΥ ΧΡΗΣΤΗ 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28627594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BD35B7-DAF1-5B4D-94FA-36B61FD74AC4}" type="slidenum"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charset="0"/>
              <a:ea typeface="+mn-ea"/>
              <a:cs typeface="+mn-cs"/>
            </a:endParaRPr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l-GR" altLang="x-none" dirty="0"/>
              <a:t>ΣΥΝΕΧΙΖΟΝΤΑΣ, ΤΑ ΔΥΟ ΒΑΣΙΚΑ ΥΠΟΣΥΣΤΗΜΑΤΑ ΠΟΥ ΔΗΜΙΟΥΡΓΗΘΗΚΑΝ ΒΑΣΙΣΤΗΚΑΝ</a:t>
            </a:r>
          </a:p>
          <a:p>
            <a:endParaRPr lang="el-GR" altLang="x-none" dirty="0"/>
          </a:p>
          <a:p>
            <a:r>
              <a:rPr lang="el-GR" altLang="x-none" dirty="0"/>
              <a:t>ΣΤΟΝ ΜΙΚΡΟΕΛΕΓΚΤΗ </a:t>
            </a:r>
            <a:r>
              <a:rPr lang="en-US" altLang="x-none" dirty="0"/>
              <a:t>ARDUINO UNO </a:t>
            </a:r>
            <a:r>
              <a:rPr lang="el-GR" altLang="x-none" dirty="0"/>
              <a:t>ΑΛΛΑ ΚΑΙ ΤΟΝ </a:t>
            </a:r>
            <a:r>
              <a:rPr lang="en-US" altLang="x-none" dirty="0"/>
              <a:t>WEMOS D1.</a:t>
            </a:r>
          </a:p>
          <a:p>
            <a:endParaRPr lang="en-US" altLang="x-none" dirty="0"/>
          </a:p>
          <a:p>
            <a:r>
              <a:rPr lang="en-US" altLang="x-none" dirty="0"/>
              <a:t>KAI TA </a:t>
            </a:r>
            <a:r>
              <a:rPr lang="el-GR" altLang="x-none" dirty="0"/>
              <a:t>ΔΥΟ ΥΠΟΣΥΣΤΗΜΑΤΑ ΧΡΗΣΙΜΟΠΟΙΟΥΝ ΩΣ ΑΙΣΘΗΤΗΡΑ ΘΕΡΜΟΚΡΑΣΙΑΣ &amp; ΥΓΡΑΣΙΑΣ ΤΟΝ </a:t>
            </a:r>
            <a:r>
              <a:rPr lang="en-US" altLang="x-none" dirty="0"/>
              <a:t>DHT22 </a:t>
            </a:r>
            <a:endParaRPr lang="el-GR" altLang="x-none" dirty="0"/>
          </a:p>
          <a:p>
            <a:endParaRPr lang="el-GR" altLang="x-none" dirty="0"/>
          </a:p>
          <a:p>
            <a:r>
              <a:rPr lang="el-GR" altLang="x-none" dirty="0"/>
              <a:t>ΕΝΩ ΣΤΟ ΠΡΩΤΟ ΥΠΟΣΥΣΤΗΜΑ ΤΟΠΟΘΕΤΗΘΗΚΕ ΚΑΙ ΜΙΑ ΑΣΠΙΔΑ </a:t>
            </a:r>
            <a:r>
              <a:rPr lang="en-US" altLang="x-none" dirty="0"/>
              <a:t>ETHERNE</a:t>
            </a:r>
            <a:r>
              <a:rPr lang="el-GR" altLang="x-none" dirty="0"/>
              <a:t>Τ.</a:t>
            </a:r>
          </a:p>
          <a:p>
            <a:endParaRPr lang="el-GR" altLang="x-none" dirty="0"/>
          </a:p>
          <a:p>
            <a:r>
              <a:rPr lang="el-GR" altLang="x-none" dirty="0"/>
              <a:t>ΑΚΟΜΗ ΧΡΗΣΙΜΟΠΟΙΗΘΗΚΑΝ ΠΛΑΚΕΤΕΣ ΔΟΚΙΜΩΝ ΜΕ 400 ΥΠΟΔΟΧΕΣ  ΚΑΙ ΕΝΑΣ ΔΡΟΜΟΛΟΓΗΤΗΣ </a:t>
            </a:r>
            <a:r>
              <a:rPr lang="en-US" altLang="x-none" dirty="0"/>
              <a:t>(ROUTER)</a:t>
            </a:r>
            <a:r>
              <a:rPr lang="el-GR" altLang="x-none" dirty="0"/>
              <a:t> ΠΟΥ ΕΙΝΑΙ Ο </a:t>
            </a:r>
            <a:r>
              <a:rPr lang="en-US" altLang="x-none" dirty="0"/>
              <a:t>TG585</a:t>
            </a:r>
            <a:r>
              <a:rPr lang="el-GR" altLang="x-none" dirty="0"/>
              <a:t> 7</a:t>
            </a:r>
            <a:r>
              <a:rPr lang="el-GR" altLang="x-none" baseline="30000" dirty="0"/>
              <a:t>Ης</a:t>
            </a:r>
            <a:r>
              <a:rPr lang="el-GR" altLang="x-none" dirty="0"/>
              <a:t> ΕΚΔΟΣΗΣ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2694245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BD35B7-DAF1-5B4D-94FA-36B61FD74AC4}" type="slidenum"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charset="0"/>
              <a:ea typeface="+mn-ea"/>
              <a:cs typeface="+mn-cs"/>
            </a:endParaRPr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l-GR" altLang="x-none" dirty="0"/>
              <a:t>ΑΠΌ ΚΑΛΩΔΙΑ, ΧΡΗΣΙΜΟΠΟΙΗΘΗΚΑΝ ΚΑΛΩΔΙΑ </a:t>
            </a:r>
            <a:r>
              <a:rPr lang="en-US" altLang="x-none" dirty="0"/>
              <a:t>JUMPER </a:t>
            </a:r>
            <a:r>
              <a:rPr lang="el-GR" altLang="x-none" dirty="0"/>
              <a:t>ΓΙΑ ΤΗΝ ΣΥΝΔΕΣΗ ΤΩΝ ΜΙΚΡΟΕΛΕΓΚΤΩΝ ΚΑΙ ΤΩΝ ΑΙΣΘΗΤΗΡΩΝ</a:t>
            </a:r>
          </a:p>
          <a:p>
            <a:endParaRPr lang="el-GR" altLang="x-none" dirty="0"/>
          </a:p>
          <a:p>
            <a:r>
              <a:rPr lang="el-GR" altLang="x-none" dirty="0"/>
              <a:t>ΤΑ ΚΑΛΩΔΙΑ </a:t>
            </a:r>
            <a:r>
              <a:rPr lang="en-US" altLang="x-none" dirty="0"/>
              <a:t>ERTHERNET </a:t>
            </a:r>
            <a:r>
              <a:rPr lang="el-GR" altLang="x-none" dirty="0"/>
              <a:t>ΤΟΠΟΘΕΤΗΚΑΝ ΣΤΗΝ ΑΣΠΙΔΑ ΑΛΛΑ ΚΑΙ ΣΤΟΝ ΤΟΠΙΚΟ </a:t>
            </a:r>
            <a:r>
              <a:rPr lang="en-US" altLang="x-none" dirty="0"/>
              <a:t>SERVER</a:t>
            </a:r>
            <a:r>
              <a:rPr lang="el-GR" altLang="x-none" dirty="0"/>
              <a:t> ΚΑΙ ΣΥΝΔΕΘΗΚΑΝ ΜΕ ΤΟΝ ΔΡΟΜΟΛΟΓΗΤΗ</a:t>
            </a:r>
            <a:endParaRPr lang="en-US" altLang="x-none" dirty="0"/>
          </a:p>
          <a:p>
            <a:endParaRPr lang="el-GR" altLang="x-none" dirty="0"/>
          </a:p>
          <a:p>
            <a:r>
              <a:rPr lang="el-GR" altLang="x-none" dirty="0"/>
              <a:t>ΚΑΙ ΤΑ ΚΑΛΩΔΙΑ ΤΡΟΦΟΔΟΣΙΑΣ ΑΦΟΡΟΥΝ ΟΛΑ ΤΑ ΥΠΟΣΥΣΤΗΜΑΤΑ ΑΝΤΙΣΤΟΙΧΑ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3168199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BD35B7-DAF1-5B4D-94FA-36B61FD74AC4}" type="slidenum"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charset="0"/>
              <a:ea typeface="+mn-ea"/>
              <a:cs typeface="+mn-cs"/>
            </a:endParaRPr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l-GR" altLang="x-none" dirty="0"/>
              <a:t>ΤΕΛΟΣ ΟΙ ΒΑΣΙΚΕΣ ΠΛΑΤΦΟΡΜΕΣ ΠΑΝΩ ΣΤΙΣ ΟΠΟΙΕΣ ΑΝΑΠΤΥΧΘΗΚΕ Η ΕΦΑΡΜΟΓΗ ΕΊΝΑΙ </a:t>
            </a:r>
          </a:p>
          <a:p>
            <a:endParaRPr lang="el-GR" altLang="x-none" dirty="0"/>
          </a:p>
          <a:p>
            <a:r>
              <a:rPr lang="el-GR" altLang="x-none" dirty="0"/>
              <a:t>ΤΟ </a:t>
            </a:r>
            <a:r>
              <a:rPr lang="en-US" altLang="x-none" dirty="0"/>
              <a:t>VISUAL STUDIO CODE </a:t>
            </a:r>
            <a:r>
              <a:rPr lang="el-GR" altLang="x-none" dirty="0"/>
              <a:t>ΚΑΙ ΤΟ </a:t>
            </a:r>
            <a:r>
              <a:rPr lang="en-US" altLang="x-none" dirty="0"/>
              <a:t>BRACKETS </a:t>
            </a:r>
            <a:r>
              <a:rPr lang="el-GR" altLang="x-none" dirty="0"/>
              <a:t>ΠΟΥ ΑΦΟΡΟΥΝ ΤΗΝ ΑΝΑΠΤΥΞΗ ΤΟΥ ΚΩΔΙΚΑ</a:t>
            </a:r>
          </a:p>
          <a:p>
            <a:endParaRPr lang="el-GR" altLang="x-none" dirty="0"/>
          </a:p>
          <a:p>
            <a:r>
              <a:rPr lang="el-GR" altLang="x-none" dirty="0"/>
              <a:t>ΤΟ </a:t>
            </a:r>
            <a:r>
              <a:rPr lang="en-US" altLang="x-none" dirty="0"/>
              <a:t>ARDUINO IDE </a:t>
            </a:r>
            <a:r>
              <a:rPr lang="el-GR" altLang="x-none" dirty="0"/>
              <a:t>ΧΡΗΣΙΜΟΠΟΙΗΘΗΚΕ ΓΙΑ ΤΟΝ ΠΡΟΓΡΑΜΜΑΤΙΣΜΟ ΤΩΝ ΜΙΚΡΟΕΛΕΓΚΤΩΝ </a:t>
            </a:r>
          </a:p>
          <a:p>
            <a:endParaRPr lang="el-GR" altLang="x-none" dirty="0"/>
          </a:p>
          <a:p>
            <a:r>
              <a:rPr lang="el-GR" altLang="x-none" dirty="0"/>
              <a:t>ΚΑΙ ΤΟ </a:t>
            </a:r>
            <a:r>
              <a:rPr lang="en-US" altLang="x-none" dirty="0"/>
              <a:t>XAMPP </a:t>
            </a:r>
            <a:r>
              <a:rPr lang="el-GR" altLang="x-none" dirty="0"/>
              <a:t>ΧΡΗΣΙΜΟΠΟΙΗΘΗΚΕ ΓΙΑ ΤΗΝ ΠΡΟΣΟΜΟΙΩΣΗ ΕΝΟΣ ΤΟΠΙΚΟΥ </a:t>
            </a:r>
            <a:r>
              <a:rPr lang="en-US" altLang="x-none" dirty="0"/>
              <a:t>SERVER</a:t>
            </a:r>
            <a:r>
              <a:rPr lang="el-GR" altLang="x-none" dirty="0"/>
              <a:t> </a:t>
            </a:r>
          </a:p>
          <a:p>
            <a:endParaRPr lang="el-GR" altLang="x-none" dirty="0"/>
          </a:p>
          <a:p>
            <a:r>
              <a:rPr lang="el-GR" altLang="x-none" dirty="0"/>
              <a:t>ΔΙΝΟΝΤΑΣ ΕΤΣΙ ΤΗΝ ΔΥΝΑΤΟΤΗΤΑ ΕΠΙΚΟΙΝΩΝΙΑΣ ΤΩΝ ΥΠΟΣΥΣΤΗΜΑΤΩΝ ΜΕ ΤΗΝ ΔΙΑΔΙΚΤΥΑΚΗ ΕΦΑΡΜΟΓΗ 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3246050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altLang="x-none" dirty="0"/>
              <a:t>ΠΡΟΧΩΡΟΝΤΑΣ ΣΤΗΝ ΤΡΙΤΗ ΕΝΟΤΗΤΑ  </a:t>
            </a:r>
            <a:endParaRPr lang="en-US" altLang="x-none" dirty="0"/>
          </a:p>
          <a:p>
            <a:endParaRPr lang="en-US" altLang="x-none" dirty="0"/>
          </a:p>
          <a:p>
            <a:r>
              <a:rPr lang="el-GR" altLang="x-none" dirty="0"/>
              <a:t>ΒΛΕΠΟΥΜΕ ΤΟΝ ΤΡΟΠΟ ΜΕ ΟΠΟΙΟ ΕΧΕΙ ΣΥΝΔΕΘΕΙ ΤΟ ΥΠΟΣΥΣΤΗΜΑ ΠΑΡΑΚΟΛΟΥΘΗΣΗΣ ΕΣΩΤΕΡΙΚΟΥ ΧΩΡΟΥ </a:t>
            </a:r>
            <a:endParaRPr lang="en-US" altLang="x-none" dirty="0"/>
          </a:p>
          <a:p>
            <a:endParaRPr lang="en-US" altLang="x-none" dirty="0"/>
          </a:p>
          <a:p>
            <a:r>
              <a:rPr lang="el-GR" altLang="x-none" dirty="0"/>
              <a:t>ΠΟΥ ΕΧΕΙ ΩΣ ΒΑΣΗ ΤΟΝ ΜΙΚΡΟΕΛΕΓΚΤΗ </a:t>
            </a:r>
            <a:r>
              <a:rPr lang="en-US" altLang="x-none" dirty="0"/>
              <a:t>ARDUINO UNO</a:t>
            </a:r>
          </a:p>
          <a:p>
            <a:endParaRPr lang="en-US" altLang="x-none" dirty="0"/>
          </a:p>
          <a:p>
            <a:r>
              <a:rPr lang="en-US" altLang="x-none" dirty="0"/>
              <a:t>TO </a:t>
            </a:r>
            <a:r>
              <a:rPr lang="el-GR" altLang="x-none" dirty="0"/>
              <a:t>ΥΠΟΛΟΙΠΟ ΣΥΣΤΗΜΑ ΑΠΟΤΕΛΕΙΤΑΙ ΑΠΌ ΤΗΝ ΑΣΠΙΔΑ </a:t>
            </a:r>
            <a:r>
              <a:rPr lang="en-US" altLang="x-none" dirty="0"/>
              <a:t>ETHERNET </a:t>
            </a:r>
            <a:r>
              <a:rPr lang="el-GR" altLang="x-none" dirty="0"/>
              <a:t>Η ΟΠΟΙΑ ΤΟΠΟΘΕΤΕΙΤΑΙ ΣΑΝ ΣΤΟΙΒΑ ΣΤΟΝ ΜΙΚΡΟΕΛΕΓΚΤΗ ΌΠΩΣ ΦΑΙΝΕΤΑΙ ΣΤΗΝ ΚΑΤΩ ΑΡΙΣΤΕΡΑ ΕΙΚΟΝΑ</a:t>
            </a:r>
          </a:p>
          <a:p>
            <a:endParaRPr lang="el-GR" altLang="x-none" dirty="0"/>
          </a:p>
          <a:p>
            <a:r>
              <a:rPr lang="el-GR" altLang="x-none" dirty="0"/>
              <a:t>ΕΠΕΙΤΑ ΣΥΝΔΕΕΤΑΙ Ο ΑΙΣΘΗΤΗΡΑΣ ΘΕΡΜΟΚΡΑΣΙΑΣ &amp; ΥΓΡΑΣΙΑΣ ΜΕ ΤΟΝ ΜΙΚΡΟΕΛΕΓΚΤΗ ΌΠΩΣ ΦΑΙΝΕΤΑΙ ΣΤΗΝ ΠΑΝΩ ΑΡΙΣΤΕΡΑ ΦΩΤΟΓΡΑΦΙΑ</a:t>
            </a:r>
          </a:p>
          <a:p>
            <a:endParaRPr lang="el-GR" altLang="x-none" dirty="0"/>
          </a:p>
          <a:p>
            <a:r>
              <a:rPr lang="el-GR" altLang="x-none" dirty="0"/>
              <a:t>ΚΑΙ ΤΟ ΣΥΝΟΛΟ ΤΟΥ ΥΠΟΣΥΣΤΗΜΑΤΟΣ, ΣΤΕΛΝΕΙ ΕΝΣΥΡΜΑΤΑ ΤΑ ΔΕΔΟΜΕΝΑ ΠΟΥ ΣΥΛΛΕΓΕΙ ΜΕΣΩ</a:t>
            </a:r>
            <a:r>
              <a:rPr lang="en-US" altLang="x-none" dirty="0"/>
              <a:t> </a:t>
            </a:r>
            <a:r>
              <a:rPr lang="el-GR" altLang="x-none" dirty="0"/>
              <a:t>ΤΟΥ </a:t>
            </a:r>
            <a:r>
              <a:rPr lang="en-US" altLang="x-none" dirty="0"/>
              <a:t>ETHERNET </a:t>
            </a:r>
            <a:r>
              <a:rPr lang="el-GR" altLang="x-none" dirty="0"/>
              <a:t>ΚΑΛΩΔΙΟΥ ΣΤΟΝ ΤΟΠΙΚΟ </a:t>
            </a:r>
            <a:r>
              <a:rPr lang="en-US" altLang="x-none" dirty="0"/>
              <a:t>SERVER</a:t>
            </a:r>
          </a:p>
          <a:p>
            <a:endParaRPr lang="en-US" altLang="x-none" dirty="0"/>
          </a:p>
          <a:p>
            <a:r>
              <a:rPr lang="el-GR" altLang="x-none" dirty="0"/>
              <a:t>Η ΔΕΞΙΑ ΦΩΤΟΓΡΑΦΙΑ ΠΑΡΟΥΣΙΑΖΕΙ ΤΟ ΥΠΟΣΥΣΤΗΜΑ ΣΤΗΝ ΤΕΛΙΚΗ ΤΟΥ ΜΟΡΦΗ</a:t>
            </a:r>
            <a:endParaRPr lang="x-none" altLang="x-none" dirty="0"/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153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BD35B7-DAF1-5B4D-94FA-36B61FD74AC4}" type="slidenum"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charset="0"/>
              <a:ea typeface="+mn-ea"/>
              <a:cs typeface="+mn-cs"/>
            </a:endParaRPr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l-GR" altLang="x-none" dirty="0"/>
              <a:t>ΠΡΟΧΩΡΟΝΤΑΣ ΣΤΗΝ ΤΡΙΤΗ ΕΝΟΤΗΤΑ  </a:t>
            </a:r>
            <a:endParaRPr lang="en-US" altLang="x-none" dirty="0"/>
          </a:p>
          <a:p>
            <a:endParaRPr lang="en-US" altLang="x-none" dirty="0"/>
          </a:p>
          <a:p>
            <a:r>
              <a:rPr lang="el-GR" altLang="x-none" dirty="0"/>
              <a:t>ΒΛΕΠΟΥΜΕ ΤΟΝ ΤΡΟΠΟ ΜΕ ΟΠΟΙΟ ΕΧΕΙ ΣΥΝΔΕΘΕΙ ΤΟ ΥΠΟΣΥΣΤΗΜΑ ΠΑΡΑΚΟΛΟΥΘΗΣΗΣ ΕΣΩΤΕΡΙΚΟΥ ΧΩΡΟΥ </a:t>
            </a:r>
            <a:endParaRPr lang="en-US" altLang="x-none" dirty="0"/>
          </a:p>
          <a:p>
            <a:endParaRPr lang="en-US" altLang="x-none" dirty="0"/>
          </a:p>
          <a:p>
            <a:r>
              <a:rPr lang="el-GR" altLang="x-none" dirty="0"/>
              <a:t>ΠΟΥ ΕΧΕΙ ΩΣ ΒΑΣΗ ΤΟΝ ΜΙΚΡΟΕΛΕΓΚΤΗ </a:t>
            </a:r>
            <a:r>
              <a:rPr lang="en-US" altLang="x-none" dirty="0"/>
              <a:t>ARDUINO UNO</a:t>
            </a:r>
          </a:p>
          <a:p>
            <a:endParaRPr lang="en-US" altLang="x-none" dirty="0"/>
          </a:p>
          <a:p>
            <a:r>
              <a:rPr lang="en-US" altLang="x-none" dirty="0"/>
              <a:t>TO </a:t>
            </a:r>
            <a:r>
              <a:rPr lang="el-GR" altLang="x-none" dirty="0"/>
              <a:t>ΥΠΟΛΟΙΠΟ ΣΥΣΤΗΜΑ ΑΠΟΤΕΛΕΙΤΑΙ ΑΠΌ ΤΗΝ ΑΣΠΙΔΑ </a:t>
            </a:r>
            <a:r>
              <a:rPr lang="en-US" altLang="x-none" dirty="0"/>
              <a:t>ETHERNET </a:t>
            </a:r>
            <a:r>
              <a:rPr lang="el-GR" altLang="x-none" dirty="0"/>
              <a:t>Η ΟΠΟΙΑ ΤΟΠΟΘΕΤΕΙΤΑΙ ΣΕ ΜΟΡΦΗ </a:t>
            </a:r>
            <a:r>
              <a:rPr lang="en-US" altLang="x-none" dirty="0"/>
              <a:t>STACK </a:t>
            </a:r>
            <a:r>
              <a:rPr lang="el-GR" altLang="x-none" dirty="0"/>
              <a:t>ΔΗΛΑΔΗ ΣΑΝ ΣΤΟΙΒΑ ΕΠΑΝΩ ΣΤΟΝ ΜΙΚΡΟΕΛΕΓΚΤΗ ΌΠΩΣ ΦΑΙΝΕΤΑΙ ΣΤΗΝ ΚΑΤΩ ΑΡΙΣΤΕΡΑ ΕΙΚΟΝΑ</a:t>
            </a:r>
          </a:p>
          <a:p>
            <a:endParaRPr lang="el-GR" altLang="x-none" dirty="0"/>
          </a:p>
          <a:p>
            <a:r>
              <a:rPr lang="el-GR" altLang="x-none" dirty="0"/>
              <a:t>ΕΠΕΙΤΑ ΣΥΝΔΕΕΤΑΙ Ο ΑΙΣΘΗΤΗΡΑΣ ΘΕΡΜΟΚΡΑΣΙΑΣ &amp; ΥΓΡΑΣΙΑΣ ΜΕ ΤΟΝ ΜΙΚΡΟΕΛΕΓΚΤΗ ΌΠΩΣ ΦΑΙΝΕΤΑΙ ΣΤΗΝ ΠΑΝΩ ΑΡΙΣΤΕΡΑ ΦΩΤΟΓΡΑΦΙΑ</a:t>
            </a:r>
          </a:p>
          <a:p>
            <a:endParaRPr lang="el-GR" altLang="x-none" dirty="0"/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altLang="x-none" dirty="0"/>
              <a:t>Η ΔΕΞΙΑ ΦΩΤΟΓΡΑΦΙΑ ΠΑΡΟΥΣΙΑΖΕΙ ΤΟ ΥΠΟΣΥΣΤΗΜΑ ΣΤΗΝ ΤΕΛΙΚΗ ΤΟΥ ΜΟΡΦΗ.</a:t>
            </a:r>
            <a:endParaRPr lang="x-none" altLang="x-none" dirty="0"/>
          </a:p>
          <a:p>
            <a:endParaRPr lang="el-GR" altLang="x-none" dirty="0"/>
          </a:p>
          <a:p>
            <a:r>
              <a:rPr lang="el-GR" altLang="x-none" dirty="0"/>
              <a:t>ΤΟ ΣΥΝΟΛΟ ΤΟΥ ΥΠΟΣΥΣΤΗΜΑΤΟΣ, ΣΤΕΛΝΕΙ ΕΝΣΥΡΜΑΤΑ ΤΑ ΔΕΔΟΜΕΝΑ ΠΟΥ ΣΥΛΛΕΓΕΙ ΜΕΣΩ</a:t>
            </a:r>
            <a:r>
              <a:rPr lang="en-US" altLang="x-none" dirty="0"/>
              <a:t> </a:t>
            </a:r>
            <a:r>
              <a:rPr lang="el-GR" altLang="x-none" dirty="0"/>
              <a:t>ΤΟΥ </a:t>
            </a:r>
            <a:r>
              <a:rPr lang="en-US" altLang="x-none" dirty="0"/>
              <a:t>ETHERNET </a:t>
            </a:r>
            <a:r>
              <a:rPr lang="el-GR" altLang="x-none" dirty="0"/>
              <a:t>ΚΑΛΩΔΙΟΥ ΣΤΟΝ ΤΟΠΙΚΟ </a:t>
            </a:r>
            <a:r>
              <a:rPr lang="en-US" altLang="x-none" dirty="0"/>
              <a:t>SERVER</a:t>
            </a:r>
          </a:p>
          <a:p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844501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BD35B7-DAF1-5B4D-94FA-36B61FD74AC4}" type="slidenum"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charset="0"/>
              <a:ea typeface="+mn-ea"/>
              <a:cs typeface="+mn-cs"/>
            </a:endParaRPr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l-GR" altLang="x-none" dirty="0"/>
              <a:t>ΤΟ ΔΕΥΤΕΡΟ ΥΠΟΣΥΣΤΗΜΑ ΠΟΥ ΑΦΟΡΑ ΤΟΥΣ ΕΞΩΤΕΡΙΚΟΥΣ ΧΩΡΟΥΣ ΤΟΥ ΣΠΙΤΙΟΥ </a:t>
            </a:r>
          </a:p>
          <a:p>
            <a:endParaRPr lang="el-GR" altLang="x-none"/>
          </a:p>
          <a:p>
            <a:r>
              <a:rPr lang="el-GR" altLang="x-none"/>
              <a:t>ΑΠΟΤΕΛΕΙΤΑ </a:t>
            </a:r>
            <a:r>
              <a:rPr lang="el-GR" altLang="x-none" dirty="0"/>
              <a:t>ΑΠΌ ΤΟΝ ΜΙΚΡΟΕΛΕΓΚΤΗ </a:t>
            </a:r>
            <a:r>
              <a:rPr lang="en-US" altLang="x-none" dirty="0"/>
              <a:t>WEMOS D1</a:t>
            </a:r>
            <a:r>
              <a:rPr lang="el-GR" altLang="x-none" dirty="0"/>
              <a:t>, ΤΟΝ ΑΙΣΘΗΤΗΡΑ ΚΑΘΩΣ ΚΑΙ ΤΗΝ ΠΛΑΚΕΤΑ ΔΟΚΙΜΩΝ.</a:t>
            </a:r>
          </a:p>
          <a:p>
            <a:endParaRPr lang="el-GR" altLang="x-none" dirty="0"/>
          </a:p>
          <a:p>
            <a:r>
              <a:rPr lang="el-GR" altLang="x-none" dirty="0"/>
              <a:t>Η ΣΥΝΔΕΣΜΟΛΟΓΙΑ ΦΑΙΝΕΤΑΙ ΣΤΗΝ ΑΡΙΣΤΕΡΗ ΕΙΚΟΝΑ ΕΝΩ Η ΤΕΛΙΚΗ ΜΟΡΦΗ ΤΟΥ ΠΑΡΟΥΣΙΑΖΕΤΑΙ ΣΤΑ ΔΕΞΙΑ ΣΑΣ.</a:t>
            </a:r>
          </a:p>
          <a:p>
            <a:endParaRPr lang="el-GR" altLang="x-none" dirty="0"/>
          </a:p>
          <a:p>
            <a:r>
              <a:rPr lang="el-GR" altLang="x-none" dirty="0"/>
              <a:t>Η ΑΠΟΣΤΟΛΗ ΤΩΝ ΔΕΔΟΜΕΝΩΝ ΓΙΝΕΤΑΙ  ΑΣΥΡΜΑΤΑ ΜΕΣΩ ΠΡΩΤΟΚΟΛΛΟΥ </a:t>
            </a:r>
            <a:r>
              <a:rPr lang="en-US" altLang="x-none" dirty="0" err="1"/>
              <a:t>WiFi</a:t>
            </a:r>
            <a:r>
              <a:rPr lang="en-US" altLang="x-none" dirty="0"/>
              <a:t> </a:t>
            </a:r>
            <a:r>
              <a:rPr lang="el-GR" altLang="x-none" dirty="0"/>
              <a:t>ΠΡΟΣ ΤΟΝ ΤΟΠΙΚΟ </a:t>
            </a:r>
            <a:r>
              <a:rPr lang="en-US" altLang="x-none" dirty="0"/>
              <a:t>SERVER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37558458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BD35B7-DAF1-5B4D-94FA-36B61FD74AC4}" type="slidenum"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charset="0"/>
              <a:ea typeface="+mn-ea"/>
              <a:cs typeface="+mn-cs"/>
            </a:endParaRPr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l-GR" altLang="x-none" dirty="0"/>
              <a:t>ΣΤΟ ΠΑΡΩΝ ΔΙΑΓΡΑΜΜΑ ΡΟΗΣ ΑΝΑΠΑΡΙΣΤΑΤΑΙ Η ΔΙΑΔΙΚΑΣΙΑ ΜΕ ΤΗΝ ΟΠΟΙΑ Ο ΑΙΣΘΗΤΗΡΑΣ ΣΥΛΛΕΓΕΙ ΤΑ ΔΕΔΟΜΕΝΑ ΘΕΡΜΟΚΡΑΣΙΑΣ ΚΑΙ ΥΓΡΑΣΙΑΣ</a:t>
            </a:r>
          </a:p>
          <a:p>
            <a:endParaRPr lang="el-GR" altLang="x-none" dirty="0"/>
          </a:p>
          <a:p>
            <a:r>
              <a:rPr lang="el-GR" altLang="x-none" dirty="0"/>
              <a:t>ΤΑ ΒΑΣΙΚΟΤΕΡΑ ΤΜΗΜΑΤΑ ΕΙΝΑΙ Η ΑΡΧΙΚΟΠΟΙΗΣΗ ΤΗΣ ΣΥΣΚΕΥΗΣ, </a:t>
            </a:r>
            <a:endParaRPr lang="en-US" altLang="x-none" dirty="0"/>
          </a:p>
          <a:p>
            <a:endParaRPr lang="en-US" altLang="x-none" dirty="0"/>
          </a:p>
          <a:p>
            <a:r>
              <a:rPr lang="el-GR" altLang="x-none" dirty="0"/>
              <a:t>ΟΙ ΑΡΧΙΚΕΣ ΡΥΘΜΙΣΕΙΣ ΕΚΚΙΝΗΣΗΣ ΜΕ ΤΗΝ ΣΥΝΑΡΤΗΣΗ </a:t>
            </a:r>
            <a:r>
              <a:rPr lang="en-US" altLang="x-none" dirty="0"/>
              <a:t>SETUP</a:t>
            </a:r>
            <a:r>
              <a:rPr lang="el-GR" altLang="x-none" dirty="0"/>
              <a:t> </a:t>
            </a:r>
            <a:r>
              <a:rPr lang="en-US" altLang="x-none" dirty="0"/>
              <a:t>- </a:t>
            </a:r>
            <a:r>
              <a:rPr lang="el-GR" altLang="x-none" dirty="0"/>
              <a:t>ΚΑΘΩΣ ΚΑΙ ΟΙ ΕΠΑΝΑΛΗΠΤΙΚΕΣ ΡΥΘΜΙΣΕΙΣ ΜΕ ΤΗΝ ΣΥΝΑΡΤΗΣΗ </a:t>
            </a:r>
            <a:r>
              <a:rPr lang="en-US" altLang="x-none" dirty="0"/>
              <a:t>LOOP</a:t>
            </a:r>
            <a:endParaRPr lang="el-GR" altLang="x-none" dirty="0"/>
          </a:p>
          <a:p>
            <a:endParaRPr lang="el-GR" altLang="x-none" dirty="0"/>
          </a:p>
          <a:p>
            <a:r>
              <a:rPr lang="el-GR" altLang="x-none" dirty="0"/>
              <a:t>ΕΠΕΙΤΑ, ΕΦΟΣΟΝ ΔΕΝ ΥΠΑΡΧΟΥΝ ΣΦΑΛΜΑΤΑ ΚΑΤΑ ΤΗΝ ΛΕΙΤΟΥΡΓΙΑ ΓΙΝΕΤΑΙ Η ΑΠΟΣΤΟΛΗ ΤΩΝ ΔΕΔΟΜΕΝΩΝ ΠΡΟΣ ΤΗΝ ΒΑΣΗ ΟΠΟΥ ΚΑΙ ΑΠΟΘΗΚΕΥΟΝΤΑΙ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1291166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BD35B7-DAF1-5B4D-94FA-36B61FD74AC4}" type="slidenum">
              <a:rPr lang="en-US" altLang="x-none"/>
              <a:pPr/>
              <a:t>2</a:t>
            </a:fld>
            <a:endParaRPr lang="en-US" altLang="x-none"/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l-GR" sz="2400" b="0" i="0" kern="1200" dirty="0">
                <a:solidFill>
                  <a:schemeClr val="tx1"/>
                </a:solidFill>
                <a:effectLst/>
                <a:latin typeface="Open Sans Light" charset="0"/>
                <a:ea typeface="+mn-ea"/>
                <a:cs typeface="+mn-cs"/>
              </a:rPr>
              <a:t>ΌΣΟ ΑΦΟΡΑ ΤΙΣ ΕΝΟΤΗΤΕΣ ΤΗΣ ΠΑΡΟΥΣΙΑΣΗΣ, ΑΡΧΙΚΑ ΓΙΝΕΤΑΙ ΛΟΓΟΣ ΓΙΑ ΤΟ ΠΡΟΒΛΗΜΑ ΚΑΙ ΤΗΝ ΑΝΑΓΚΗ ΠΟΥ ΔΗΜΙΟΥΡΓΕΙΤΑΙ ΚΑΘΩΣ ΚΑΙ ΤΟ ΠΩΣ Η ΠΑΡΟΥΣΑ ΔΙΠΛΩΜΑΤΙΚΗ ΕΡΓΑΣΙΑ ΠΡΟΣΕΓΓΙΖΕΙ ΤΟ ΠΡΟΒΛΗΜΑ ΑΥΤΟ ΩΣΤΕ ΝΑ ΤΟ ΕΠΙΛΥΣΕΙ. </a:t>
            </a:r>
          </a:p>
          <a:p>
            <a:r>
              <a:rPr lang="el-GR" sz="2400" b="0" i="0" kern="1200" dirty="0">
                <a:solidFill>
                  <a:schemeClr val="tx1"/>
                </a:solidFill>
                <a:effectLst/>
                <a:latin typeface="Open Sans Light" charset="0"/>
                <a:ea typeface="+mn-ea"/>
                <a:cs typeface="+mn-cs"/>
              </a:rPr>
              <a:t> </a:t>
            </a:r>
          </a:p>
          <a:p>
            <a:r>
              <a:rPr lang="el-GR" sz="2400" b="0" i="0" kern="1200" dirty="0">
                <a:solidFill>
                  <a:schemeClr val="tx1"/>
                </a:solidFill>
                <a:effectLst/>
                <a:latin typeface="Open Sans Light" charset="0"/>
                <a:ea typeface="+mn-ea"/>
                <a:cs typeface="+mn-cs"/>
              </a:rPr>
              <a:t>ΣΤΗΝ ΔΕΥΤΕΡΗ ΕΝΟΤΗΤΑ, ΓΙΝΕΤΑΙ ΜΙΑ ΘΕΩΡΗΤΙΚΗ ΑΝΑΛΥΣΗ ΤΩΝ ΓΛΩΣΣΩΝ ΠΡΟΓΡΑΜΜΑΤΙΣΜΟΥ ΚΑΙ ΤΟΥ ΥΛΙΚΟΥ ΕΞΟΠΛΙΣΜΟΥ ΠΟΥ ΧΡΗΣΙΜΟΠΟΙΗΘΗΚΕ ΚΑΘΩΣ ΚΑΙ ΤΙΣ ΠΛΑΤΦΟΡΜΕΣ ΑΝΑΠΤΥΞΗΣ ΣΤΙΣ ΟΠΟΙΕΣ ΒΑΣΙΣΤΗΚΕ Η ΔΙΠΛΩΜΑΤΙΚΗ ΕΡΓΑΣΙΑ. </a:t>
            </a:r>
          </a:p>
          <a:p>
            <a:r>
              <a:rPr lang="el-GR" sz="2400" b="0" i="0" kern="1200" dirty="0">
                <a:solidFill>
                  <a:schemeClr val="tx1"/>
                </a:solidFill>
                <a:effectLst/>
                <a:latin typeface="Open Sans Light" charset="0"/>
                <a:ea typeface="+mn-ea"/>
                <a:cs typeface="+mn-cs"/>
              </a:rPr>
              <a:t> </a:t>
            </a:r>
          </a:p>
          <a:p>
            <a:r>
              <a:rPr lang="el-GR" sz="2400" b="0" i="0" kern="1200" dirty="0">
                <a:solidFill>
                  <a:schemeClr val="tx1"/>
                </a:solidFill>
                <a:effectLst/>
                <a:latin typeface="Open Sans Light" charset="0"/>
                <a:ea typeface="+mn-ea"/>
                <a:cs typeface="+mn-cs"/>
              </a:rPr>
              <a:t>Η ΤΡΙΤΗ ΕΝΟΤΗΤΑ ΑΦΟΡΑ ΤΗ ΣΥΝΔΕΣΜΟΛΟΓΙΑ ΤΩΝ ΣΥΣΤΗΜΑΤΩΝ ΑΛΛΑ ΚΑΙ ΤΟΝ ΤΡΟΠΟ ΛΕΙΤΟΥΡΓΙΑΣ ΤΩΝ ΑΙΣΘΗΤΗΡΩΝ ΓΙΑ ΤΗΝ ΣΥΛΛΟΓΗ ΔΕΔΟΜΕΝΩΝ. ΣΤΟ ΤΕΛΟΣ ΑΥΤΗΣ ΓΙΝΕΤΑΙ Ο ΥΠΟΛΟΓΙΣΜΟΣ ΤΟΥ ΣΥΝΟΛΙΚΟΥ ΚΟΣΤΟΥΣ ΠΟΥ ΔΑΠΑΝΗΘΗΚΕ ΓΙΑ ΤΗΝ ΔΙΠΛΩΜΑΤΙΚΗ ΕΡΓΑΣΙΑ.</a:t>
            </a:r>
          </a:p>
          <a:p>
            <a:r>
              <a:rPr lang="el-GR" sz="2400" b="0" i="0" kern="1200" dirty="0">
                <a:solidFill>
                  <a:schemeClr val="tx1"/>
                </a:solidFill>
                <a:effectLst/>
                <a:latin typeface="Open Sans Light" charset="0"/>
                <a:ea typeface="+mn-ea"/>
                <a:cs typeface="+mn-cs"/>
              </a:rPr>
              <a:t> </a:t>
            </a:r>
          </a:p>
          <a:p>
            <a:r>
              <a:rPr lang="el-GR" sz="2400" b="0" i="0" kern="1200" dirty="0">
                <a:solidFill>
                  <a:schemeClr val="tx1"/>
                </a:solidFill>
                <a:effectLst/>
                <a:latin typeface="Open Sans Light" charset="0"/>
                <a:ea typeface="+mn-ea"/>
                <a:cs typeface="+mn-cs"/>
              </a:rPr>
              <a:t>ΕΠΕΙΤΑ, ΣΤΗΝ ΤΕΤΑΡΤΗ ΕΝΟΤΗΤΑ ΠΕΡΙΓΡΑΦΕΤΑΙ  Η ΛΕΙΤΟΥΡΓΙΑ ΤΗΣ ΒΑΣΗΣ ΔΕΔΟΜΕΝΩΝ ΚΑΙ ΤΩΝ ΠΙΝΑΚΩΝ ΤΗΣ ΚΑΙ ΣΤΗ ΣΥΝΕΧΕΙΑ ΠΑΡΟΥΣΙΑΖΟΝΤΑΙ ΜΕΡΙΚΕΣ ΑΠΌ ΤΙΣ ΚΑΡΤΕΛΕΣ ΤΗΣ ΔΙΑΔΙΚΤΥΑΚΗΣ ΕΦΑΡΜΟΓΗΣ.</a:t>
            </a:r>
          </a:p>
          <a:p>
            <a:r>
              <a:rPr lang="el-GR" sz="2400" b="0" i="0" kern="1200" dirty="0">
                <a:solidFill>
                  <a:schemeClr val="tx1"/>
                </a:solidFill>
                <a:effectLst/>
                <a:latin typeface="Open Sans Light" charset="0"/>
                <a:ea typeface="+mn-ea"/>
                <a:cs typeface="+mn-cs"/>
              </a:rPr>
              <a:t> </a:t>
            </a:r>
          </a:p>
          <a:p>
            <a:r>
              <a:rPr lang="el-GR" sz="2400" b="0" i="0" kern="1200" dirty="0">
                <a:solidFill>
                  <a:schemeClr val="tx1"/>
                </a:solidFill>
                <a:effectLst/>
                <a:latin typeface="Open Sans Light" charset="0"/>
                <a:ea typeface="+mn-ea"/>
                <a:cs typeface="+mn-cs"/>
              </a:rPr>
              <a:t>Η ΤΕΛΕΥΤΑΙΑ ΕΝΟΤΗΤΑ ΑΦΟΡΑ ΤΑ ΣΥΜΠΕΡΑΣΜΑΤΑ ΠΟΥ ΠΑΡΑΧΘΗΚΑΝ ΜΕ ΤΗΝ ΕΚΠΛΗΡΩΣΗ ΤΗΣ ΔΙΠΛΩΜΑΤΙΚΗΣ ΕΡΓΑΣΙΑΣ.</a:t>
            </a:r>
          </a:p>
        </p:txBody>
      </p:sp>
    </p:spTree>
    <p:extLst>
      <p:ext uri="{BB962C8B-B14F-4D97-AF65-F5344CB8AC3E}">
        <p14:creationId xmlns:p14="http://schemas.microsoft.com/office/powerpoint/2010/main" val="8168389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BD35B7-DAF1-5B4D-94FA-36B61FD74AC4}" type="slidenum"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charset="0"/>
              <a:ea typeface="+mn-ea"/>
              <a:cs typeface="+mn-cs"/>
            </a:endParaRPr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l-GR" altLang="x-none" dirty="0"/>
              <a:t>ΠΡΩΤΑΡΧΙΚΟΣ ΣΤΟΧΟΣ ΤΗΣ ΠΑΡΟΥΣΑΣ ΔΙΠΛΩΜΑΤΙΚΗΣ ΕΡΓΑΣΙΑΣ ΟΠΩΣ ΠΡΟΑΝΕΦΕΡΑ, </a:t>
            </a:r>
          </a:p>
          <a:p>
            <a:endParaRPr lang="el-GR" altLang="x-none" dirty="0"/>
          </a:p>
          <a:p>
            <a:r>
              <a:rPr lang="el-GR" altLang="x-none" dirty="0"/>
              <a:t>ΕΙΝΑΙ ΤΟ ΧΑΜΗΛΟ ΚΟΣΤΟΣ.</a:t>
            </a:r>
          </a:p>
          <a:p>
            <a:endParaRPr lang="el-GR" altLang="x-none" dirty="0"/>
          </a:p>
          <a:p>
            <a:r>
              <a:rPr lang="el-GR" altLang="x-none" dirty="0"/>
              <a:t>ΣΤΟΝ ΠΙΝΑΚΑ ΠΟΥ ΑΠΕΙΚΟΝΙΖΕΤΑΙ ΜΠΟΡΕΙΤΕ ΝΑ ΔΙΑΠΙΣΤΩΣΕΤΕ ΠΩΣ ΤΟ ΚΟΣΤΟΣ ΤΟΥ ΥΛΙΚΟΥ ΕΞΟΠΛΙΣΜΟΥ ΠΟΥ ΑΠΑΙΤΕΙΤΑΙ ΑΝΕΡΧΕΤΑΙ ΠΕΡΙΠΟΥ ΣΤΑ 80€</a:t>
            </a:r>
          </a:p>
          <a:p>
            <a:endParaRPr lang="el-GR" altLang="x-none" dirty="0"/>
          </a:p>
          <a:p>
            <a:r>
              <a:rPr lang="el-GR" altLang="x-none" dirty="0"/>
              <a:t>ΚΑΤΙ ΤΟ ΟΠΟΙΟ ΚΑΘΙΣΤΑ ΕΛΚΥΣΤΙΚΗ,</a:t>
            </a:r>
          </a:p>
          <a:p>
            <a:endParaRPr lang="el-GR" altLang="x-none" dirty="0"/>
          </a:p>
          <a:p>
            <a:r>
              <a:rPr lang="el-GR" altLang="x-none" dirty="0"/>
              <a:t>ΤΗΝ ΑΓΟΡΑ ΕΝΌΣ ΤΕΤΟΙΟ ΣΥΣΤΗΜΑΤΟΣ ΑΠΟ ΑΝΘΡΩΠΟΥΣ ΠΟΥ ΘΕΛΟΥΝ ΝΑ ΜΕΤΑΤΡΕΨΟΥΝ ΤΟ ΣΠΙΤΙ ΤΟΥΣ ΣΕ ΕΞΥΠΝΟ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5735698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altLang="x-none" dirty="0"/>
              <a:t>Η ΔΙΑΔΙΚΤΥΑΚΗ ΕΦΑΡΜΟΓΗ ΒΑΣΙΣΤΗΚΕ ΠΑΝΩ ΣΕ ΜΙΑ ΒΑΣΗ ΔΕΔΟΜΕΝΩΝ Η ΟΠΟΙΑ ΟΝΟΜΑΣΤΗΚΕ </a:t>
            </a:r>
            <a:r>
              <a:rPr lang="en-US" altLang="x-none" dirty="0"/>
              <a:t>SMART HOMIE</a:t>
            </a:r>
            <a:r>
              <a:rPr lang="el-GR" altLang="x-none" dirty="0"/>
              <a:t> ΚΑΙ ΣΕ ΠΕΝΤΕ ΠΙΝΑΚΕΣ</a:t>
            </a:r>
            <a:r>
              <a:rPr lang="en-US" altLang="x-none" dirty="0"/>
              <a:t>:</a:t>
            </a:r>
          </a:p>
          <a:p>
            <a:endParaRPr lang="en-US" altLang="x-none" dirty="0"/>
          </a:p>
          <a:p>
            <a:r>
              <a:rPr lang="el-GR" altLang="x-none" dirty="0"/>
              <a:t>ΤΟΝ ΠΙΝΑΚΑ </a:t>
            </a:r>
            <a:r>
              <a:rPr lang="en-US" altLang="x-none" dirty="0"/>
              <a:t>USERS </a:t>
            </a:r>
            <a:r>
              <a:rPr lang="el-GR" altLang="x-none" dirty="0"/>
              <a:t>ΣΤΟΝ ΟΠΟΙΟ ΑΠΟΘΗΚΕΥΟΝΤΑΙ ΤΑ ΣΤΟΙΧΕΙΑ ΤΩΝ ΧΡΗΣΤΩΝ</a:t>
            </a:r>
            <a:endParaRPr lang="en-US" altLang="x-none" dirty="0"/>
          </a:p>
          <a:p>
            <a:endParaRPr lang="el-GR" altLang="x-none" dirty="0"/>
          </a:p>
          <a:p>
            <a:r>
              <a:rPr lang="el-GR" altLang="x-none" dirty="0"/>
              <a:t>ΤΟΝ ΠΙΝΑΚΑ </a:t>
            </a:r>
            <a:r>
              <a:rPr lang="en-US" altLang="x-none" dirty="0"/>
              <a:t>USER LOG </a:t>
            </a:r>
            <a:r>
              <a:rPr lang="el-GR" altLang="x-none" dirty="0"/>
              <a:t>Ο ΟΠΟΙΟΣ ΕΙΝΑΙ ΥΠΕΥΘΥΝΟΣ ΓΙΑ ΤΗΝ ΚΑΤΑΓΡΑΦΗ ΤΗΣ ΔΡΑΣΤΗΡΙΟΤΗΤΑΣ ΕΝΟΣ ΧΡΗΣΤΗ</a:t>
            </a:r>
            <a:endParaRPr lang="en-US" altLang="x-none" dirty="0"/>
          </a:p>
          <a:p>
            <a:endParaRPr lang="el-GR" altLang="x-none" dirty="0"/>
          </a:p>
          <a:p>
            <a:r>
              <a:rPr lang="el-GR" altLang="x-none" dirty="0"/>
              <a:t>Ο ΠΙΝΑΚΑΣ </a:t>
            </a:r>
            <a:r>
              <a:rPr lang="en-US" altLang="x-none" dirty="0"/>
              <a:t>DEVICES STATES</a:t>
            </a:r>
            <a:r>
              <a:rPr lang="el-GR" altLang="x-none" dirty="0"/>
              <a:t> ΑΦΟΡΑ ΤΗΝ ΚΑΤΑΣΤΑΣΗ ΣΤΗΝ ΟΠΟΙΑ ΒΡΙΣΚΟΝΤΑΙ ΟΙ ΕΞΥΠΝΕΣ ΣΥΣΚΕΥΕΣ</a:t>
            </a:r>
            <a:endParaRPr lang="en-US" altLang="x-none" dirty="0"/>
          </a:p>
          <a:p>
            <a:endParaRPr lang="el-GR" altLang="x-none" dirty="0"/>
          </a:p>
          <a:p>
            <a:r>
              <a:rPr lang="el-GR" altLang="x-none" dirty="0"/>
              <a:t>ΚΑΙ ΤΟΥΣ ΠΙΝΑΚΕΣ </a:t>
            </a:r>
            <a:r>
              <a:rPr lang="en-US" altLang="x-none" dirty="0"/>
              <a:t>INDOOR DATA</a:t>
            </a:r>
            <a:r>
              <a:rPr lang="el-GR" altLang="x-none" dirty="0"/>
              <a:t> ΚΑΙ </a:t>
            </a:r>
            <a:r>
              <a:rPr lang="en-US" altLang="x-none" dirty="0"/>
              <a:t>OUTDOOR DATA</a:t>
            </a:r>
            <a:r>
              <a:rPr lang="el-GR" altLang="x-none" dirty="0"/>
              <a:t> ΣΤΟΥΣ ΟΠΟΙΟΥΣ ΑΠΟΘΗΚΕΥΟΝΤΑΙ ΤΑ ΔΕΔΟΜΕΝΑ ΜΕ ΤΟΥΣ ΑΙΣΘΗΤΗΡΕΣ</a:t>
            </a:r>
          </a:p>
          <a:p>
            <a:endParaRPr lang="el-GR" altLang="x-none" dirty="0"/>
          </a:p>
          <a:p>
            <a:r>
              <a:rPr lang="el-GR" altLang="x-none" dirty="0"/>
              <a:t>ΣΤΗΝ ΔΕΞΙΑ ΕΙΚΟΝΑ ΕΜΦΑΝΙΖΟΝΤΑΙ ΟΙ ΣΧΕΣΕΙΣ ΜΕΤΑΞΥ ΤΩΝ ΠΙΝΑΚΩΝ</a:t>
            </a:r>
            <a:endParaRPr lang="en-US" altLang="x-none" dirty="0"/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8674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BD35B7-DAF1-5B4D-94FA-36B61FD74AC4}" type="slidenum"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charset="0"/>
              <a:ea typeface="+mn-ea"/>
              <a:cs typeface="+mn-cs"/>
            </a:endParaRPr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l-GR" altLang="x-none" dirty="0"/>
              <a:t>Η ΔΙΑΔΙΚΤΥΑΚΗ ΕΦΑΡΜΟΓΗ ΒΑΣΙΣΤΗΚΕ ΠΑΝΩ ΣΕ ΜΙΑ ΒΑΣΗ ΔΕΔΟΜΕΝΩΝ Η ΟΠΟΙΑ ΟΝΟΜΑΣΤΗΚΕ </a:t>
            </a:r>
            <a:r>
              <a:rPr lang="en-US" altLang="x-none" dirty="0"/>
              <a:t>SMART HOMIE</a:t>
            </a:r>
            <a:r>
              <a:rPr lang="el-GR" altLang="x-none" dirty="0"/>
              <a:t> ΚΑΙ ΣΕ ΠΕΝΤΕ ΠΙΝΑΚΕΣ</a:t>
            </a:r>
            <a:r>
              <a:rPr lang="en-US" altLang="x-none" dirty="0"/>
              <a:t>:</a:t>
            </a:r>
          </a:p>
          <a:p>
            <a:endParaRPr lang="en-US" altLang="x-none" dirty="0"/>
          </a:p>
          <a:p>
            <a:r>
              <a:rPr lang="el-GR" altLang="x-none" dirty="0"/>
              <a:t>ΤΟΝ ΠΙΝΑΚΑ </a:t>
            </a:r>
            <a:r>
              <a:rPr lang="en-US" altLang="x-none" dirty="0"/>
              <a:t>USERS </a:t>
            </a:r>
            <a:r>
              <a:rPr lang="el-GR" altLang="x-none" dirty="0"/>
              <a:t>ΣΤΟΝ ΟΠΟΙΟ ΑΠΟΘΗΚΕΥΟΝΤΑΙ ΤΑ ΣΤΟΙΧΕΙΑ ΤΩΝ ΧΡΗΣΤΩΝ</a:t>
            </a:r>
            <a:endParaRPr lang="en-US" altLang="x-none" dirty="0"/>
          </a:p>
          <a:p>
            <a:endParaRPr lang="el-GR" altLang="x-none" dirty="0"/>
          </a:p>
          <a:p>
            <a:r>
              <a:rPr lang="el-GR" altLang="x-none" dirty="0"/>
              <a:t>ΤΟΝ ΠΙΝΑΚΑ </a:t>
            </a:r>
            <a:r>
              <a:rPr lang="en-US" altLang="x-none" dirty="0"/>
              <a:t>USER LOG </a:t>
            </a:r>
            <a:r>
              <a:rPr lang="el-GR" altLang="x-none" dirty="0"/>
              <a:t>Ο ΟΠΟΙΟΣ ΕΙΝΑΙ ΥΠΕΥΘΥΝΟΣ ΓΙΑ ΤΗΝ ΚΑΤΑΓΡΑΦΗ ΤΗΣ ΔΡΑΣΤΗΡΙΟΤΗΤΑΣ ΕΝΟΣ ΧΡΗΣΤΗ</a:t>
            </a:r>
            <a:endParaRPr lang="en-US" altLang="x-none" dirty="0"/>
          </a:p>
          <a:p>
            <a:endParaRPr lang="el-GR" altLang="x-none" dirty="0"/>
          </a:p>
          <a:p>
            <a:r>
              <a:rPr lang="el-GR" altLang="x-none" dirty="0"/>
              <a:t>Ο ΠΙΝΑΚΑΣ </a:t>
            </a:r>
            <a:r>
              <a:rPr lang="en-US" altLang="x-none" dirty="0"/>
              <a:t>DEVICES STATES</a:t>
            </a:r>
            <a:r>
              <a:rPr lang="el-GR" altLang="x-none" dirty="0"/>
              <a:t> ΑΦΟΡΑ ΤΗΝ ΚΑΤΑΣΤΑΣΗ ΣΤΗΝ ΟΠΟΙΑ ΒΡΙΣΚΟΝΤΑΙ ΟΙ ΕΞΥΠΝΕΣ ΣΥΣΚΕΥΕΣ</a:t>
            </a:r>
            <a:endParaRPr lang="en-US" altLang="x-none" dirty="0"/>
          </a:p>
          <a:p>
            <a:endParaRPr lang="el-GR" altLang="x-none" dirty="0"/>
          </a:p>
          <a:p>
            <a:r>
              <a:rPr lang="el-GR" altLang="x-none" dirty="0"/>
              <a:t>ΚΑΙ ΤΟΥΣ ΠΙΝΑΚΕΣ </a:t>
            </a:r>
            <a:r>
              <a:rPr lang="en-US" altLang="x-none" dirty="0"/>
              <a:t>INDOOR DATA</a:t>
            </a:r>
            <a:r>
              <a:rPr lang="el-GR" altLang="x-none" dirty="0"/>
              <a:t> ΚΑΙ </a:t>
            </a:r>
            <a:r>
              <a:rPr lang="en-US" altLang="x-none" dirty="0"/>
              <a:t>OUTDOOR DATA</a:t>
            </a:r>
            <a:r>
              <a:rPr lang="el-GR" altLang="x-none" dirty="0"/>
              <a:t> ΣΤΟΥΣ ΟΠΟΙΟΥΣ ΑΠΟΘΗΚΕΥΟΝΤΑΙ ΤΑ ΔΕΔΟΜΕΝΑ ΜΕ ΤΟΥΣ ΑΙΣΘΗΤΗΡΕΣ</a:t>
            </a:r>
          </a:p>
          <a:p>
            <a:endParaRPr lang="el-GR" altLang="x-none" dirty="0"/>
          </a:p>
          <a:p>
            <a:r>
              <a:rPr lang="el-GR" altLang="x-none" dirty="0"/>
              <a:t>ΣΤΗΝ ΔΕΞΙΑ ΕΙΚΟΝΑ ΕΜΦΑΝΙΖΟΝΤΑΙ ΟΙ ΣΧΕΣΕΙΣ ΜΕΤΑΞΥ ΤΩΝ ΠΙΝΑΚΩΝ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28805981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BD35B7-DAF1-5B4D-94FA-36B61FD74AC4}" type="slidenum"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charset="0"/>
              <a:ea typeface="+mn-ea"/>
              <a:cs typeface="+mn-cs"/>
            </a:endParaRPr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l-GR" altLang="x-none" dirty="0"/>
              <a:t>ΕΠΕΙΤΑ ΠΑΡΟΥΣΙΑΖΟΝΤΑΙ ΜΕΡΙΚΕΣ ΑΠΌ ΤΙΣ ΚΑΡΤΕΛΕΣ ΟΙ ΟΠΟΙΕΣ ΘΑ ΕΞΗΓΗΘΟΥΝ ΚΑΛΥΤΕΡΑ ΣΤΗΝ ΠΑΡΟΥΣΙΑΣΗ ΤΗΣ ΔΙΑΔΙΚΤΥΑΚΗΣ ΕΦΑΡΜΟΓΗΣ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21158736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altLang="x-none" dirty="0"/>
              <a:t>ΤΑ ΣΥΜΠΕΡΑΣΜΑΤΑ ΠΟΥ ΠΑΡΑΧΘΗΚΑΝ ΚΑΤΆ ΤΗΝ ΕΚΠΟΝΗΣΗ ΤΗΣ ΠΑΡΟΥΣΑΣ ΔΙΠΛΩΜΑΤΙΚΗΣ ΕΡΓΑΣΙΑΣ ΕΙΝΑΙ ΠΩΣ</a:t>
            </a:r>
            <a:r>
              <a:rPr lang="en-US" altLang="x-none" dirty="0"/>
              <a:t>:</a:t>
            </a:r>
            <a:endParaRPr lang="el-GR" altLang="x-none" dirty="0"/>
          </a:p>
          <a:p>
            <a:endParaRPr lang="el-GR" altLang="x-none" dirty="0"/>
          </a:p>
          <a:p>
            <a:r>
              <a:rPr lang="el-GR" altLang="x-none" dirty="0"/>
              <a:t>1) ΕΠΙΤΕΥΧΘΗΚΕ</a:t>
            </a:r>
            <a:r>
              <a:rPr lang="en-US" altLang="x-none" dirty="0"/>
              <a:t> </a:t>
            </a:r>
            <a:r>
              <a:rPr lang="el-GR" altLang="x-none" dirty="0"/>
              <a:t>ΔΗΜΙΟΥΡΓΙΑ ΕΝΟΣ ΣΥΣΤΗΜΑΤΟΣ ΤΟ ΟΠΟΙΟ ΠΛΗΡΕΙ ΤΙΣ ΑΠΑΙΤΗΣΕΙΣ ΜΑΣ ΚΑΙ ΔΕΝ ΚΟΣΤΙΖΕΙ ΑΚΡΙΒΑ,</a:t>
            </a:r>
          </a:p>
          <a:p>
            <a:endParaRPr lang="el-GR" altLang="x-none" dirty="0"/>
          </a:p>
          <a:p>
            <a:r>
              <a:rPr lang="el-GR" altLang="x-none" dirty="0"/>
              <a:t>2) ΔΗΜΙΟΥΡΓΗΘΗΚΕ ΜΙΑ ΔΙΑΔΙΚΤΥΑΚΗ ΕΦΑΡΜΟΓΗ ΤΗΝ ΟΠΟΙΑ ΜΠΟΡΟΥΝ ΝΑ ΧΡΗΣΙΜΟΠΟΙΗΣΟΥΝ ΟΛΟΙ ΟΙ ΑΝΘΡΩΠΟΙ ΑΝΕΞΑΡΤΗΤΩΣ ΤΗΣ ΤΕΧΝΟΛΟΓΙΚΗΣ ΜΟΡΦΩΣΗΣ ΠΟΥ ΕΧΟΥΝ,</a:t>
            </a:r>
          </a:p>
          <a:p>
            <a:endParaRPr lang="el-GR" altLang="x-none" dirty="0"/>
          </a:p>
          <a:p>
            <a:r>
              <a:rPr lang="el-GR" altLang="x-none" dirty="0"/>
              <a:t>3) ΜΕ ΤΗΝ ΕΓΚΑΤΑΣΤΑΣΗ ΤΩΝ ΣΥΣΤΗΜΑΤΩΝ Η ΦΥΣΙΚΗ ΠΑΡΟΥΣΙΑ ΤΩΝ ΑΝΘΡΩΠΩΝ ΣΤΟ ΧΩΡΟ ΚΑΘΙΣΤΑΤΑΙ ΠΡΟΑΙΡΕΤΙΚΗ,</a:t>
            </a:r>
          </a:p>
          <a:p>
            <a:endParaRPr lang="el-GR" altLang="x-none" dirty="0"/>
          </a:p>
          <a:p>
            <a:r>
              <a:rPr lang="el-GR" altLang="x-none" dirty="0"/>
              <a:t>4) ΚΑΙ ΤΕΛΟΣ ΧΡΗΣΙΜΟΠΟΙΗΘΗΚΑΝ ΜΙΚΡΟΕΛΕΓΚΤΕΣ ΚΑΙ ΑΙΣΘΗΤΗΡΕΣ ΟΙ ΟΠΟΙΟΙ ΕΙΝΑΙ ΕΥΚΟΛΑ ΠΑΡΑΜΕΤΡΟΠΟΙΗΣΙΜΟΙ ΚΑΘΩΣ ΑΚΟΛΟΥΘΟΥΝ ΤΗΝ ΦΙΛΟΣΟΦΙΑ ΤΟΥ ΑΝΟΙΚΤΟΥ ΚΩΔΙΚΑ</a:t>
            </a:r>
            <a:endParaRPr lang="x-none" altLang="x-none" dirty="0"/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2193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BD35B7-DAF1-5B4D-94FA-36B61FD74AC4}" type="slidenum"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charset="0"/>
              <a:ea typeface="+mn-ea"/>
              <a:cs typeface="+mn-cs"/>
            </a:endParaRPr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l-GR" altLang="x-none" dirty="0"/>
              <a:t>ΤΑ ΣΥΜΠΕΡΑΣΜΑΤΑ ΠΟΥ ΠΑΡΑΧΘΗΚΑΝ ΚΑΤΆ ΤΗΝ ΕΚΠΟΝΗΣΗ ΤΗΣ ΠΑΡΟΥΣΑΣ ΔΙΠΛΩΜΑΤΙΚΗΣ ΕΡΓΑΣΙΑΣ ΕΙΝΑΙ ΠΩΣ</a:t>
            </a:r>
            <a:r>
              <a:rPr lang="en-US" altLang="x-none" dirty="0"/>
              <a:t>:</a:t>
            </a:r>
            <a:endParaRPr lang="el-GR" altLang="x-none" dirty="0"/>
          </a:p>
          <a:p>
            <a:endParaRPr lang="el-GR" altLang="x-none" dirty="0"/>
          </a:p>
          <a:p>
            <a:r>
              <a:rPr lang="el-GR" altLang="x-none" dirty="0"/>
              <a:t>1) ΕΠΙΤΕΥΧΘΗΚΕ</a:t>
            </a:r>
            <a:r>
              <a:rPr lang="en-US" altLang="x-none" dirty="0"/>
              <a:t> </a:t>
            </a:r>
            <a:r>
              <a:rPr lang="el-GR" altLang="x-none" dirty="0"/>
              <a:t>ΔΗΜΙΟΥΡΓΙΑ ΕΝΟΣ ΣΥΣΤΗΜΑΤΟΣ ΤΟ ΟΠΟΙΟ ΠΛΗΡΕΙ ΤΙΣ ΑΠΑΙΤΗΣΕΙΣ ΜΑΣ ΚΑΙ ΔΕΝ ΚΟΣΤΙΖΕΙ ΑΚΡΙΒΑ,</a:t>
            </a:r>
          </a:p>
          <a:p>
            <a:endParaRPr lang="el-GR" altLang="x-none" dirty="0"/>
          </a:p>
          <a:p>
            <a:r>
              <a:rPr lang="el-GR" altLang="x-none" dirty="0"/>
              <a:t>2) ΔΗΜΙΟΥΡΓΗΘΗΚΕ ΜΙΑ ΔΙΑΔΙΚΤΥΑΚΗ ΕΦΑΡΜΟΓΗ </a:t>
            </a:r>
          </a:p>
          <a:p>
            <a:endParaRPr lang="el-GR" altLang="x-none" dirty="0"/>
          </a:p>
          <a:p>
            <a:r>
              <a:rPr lang="el-GR" altLang="x-none" dirty="0"/>
              <a:t>ΤΗΝ ΟΠΟΙΑ ΜΠΟΡΟΥΝ ΝΑ ΧΡΗΣΙΜΟΠΟΙΗΣΟΥΝ ΟΛΟΙ ΟΙ ΑΝΘΡΩΠΟΙ </a:t>
            </a:r>
          </a:p>
          <a:p>
            <a:endParaRPr lang="el-GR" altLang="x-none" dirty="0"/>
          </a:p>
          <a:p>
            <a:r>
              <a:rPr lang="el-GR" altLang="x-none" dirty="0"/>
              <a:t>ΑΝΕΞΑΡΤΗΤΩΣ ΤΗΣ ΤΕΧΝΟΛΟΓΙΚΗΣ ΜΟΡΦΩΣΗΣ ΠΟΥ ΕΧΟΥΝ,</a:t>
            </a:r>
          </a:p>
          <a:p>
            <a:endParaRPr lang="el-GR" altLang="x-none" dirty="0"/>
          </a:p>
          <a:p>
            <a:r>
              <a:rPr lang="el-GR" altLang="x-none" dirty="0"/>
              <a:t>3) ΜΕ ΤΗΝ ΕΓΚΑΤΑΣΤΑΣΗ ΤΩΝ ΣΥΣΤΗΜΑΤΩΝ Η ΦΥΣΙΚΗ ΠΑΡΟΥΣΙΑ ΤΩΝ ΑΝΘΡΩΠΩΝ ΣΤΟ ΧΩΡΟ ΚΑΘΙΣΤΑΤΑΙ ΠΡΟΑΙΡΕΤΙΚΗ,</a:t>
            </a:r>
          </a:p>
          <a:p>
            <a:endParaRPr lang="el-GR" altLang="x-none" dirty="0"/>
          </a:p>
          <a:p>
            <a:r>
              <a:rPr lang="el-GR" altLang="x-none" dirty="0"/>
              <a:t>4) ΚΑΙ ΤΕΛΟΣ ΧΡΗΣΙΜΟΠΟΙΗΘΗΚΑΝ ΜΙΚΡΟΕΛΕΓΚΤΕΣ ΚΑΙ ΑΙΣΘΗΤΗΡΕΣ </a:t>
            </a:r>
          </a:p>
          <a:p>
            <a:endParaRPr lang="el-GR" altLang="x-none" dirty="0"/>
          </a:p>
          <a:p>
            <a:r>
              <a:rPr lang="el-GR" altLang="x-none"/>
              <a:t>ΟΙ </a:t>
            </a:r>
            <a:r>
              <a:rPr lang="el-GR" altLang="x-none" dirty="0"/>
              <a:t>ΟΠΟΙΟΙ ΑΚΟΛΟΥΘΟΥΝ ΤΗΝ ΦΙΛΟΣΟΦΙΑ ΤΟΥ ΑΝΟΙΚΤΟΥ ΚΩΔΙΚΑ ΚΑΙ ΕΙΝΑΙ ΕΥΚΟΛΑ ΠΑΡΑΜΕΤΡΟΠΟΙΗΣΙΜΟΙ ΑΝΑΛΟΓΑ ΜΕ ΤΙΣ ΑΝΑΓΚΕΣ ΜΑΣ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22996338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ΣΑΣ ΕΥΧΑΡΙΣΤΩ ΓΙΑ ΤΗΝ ΠΡΟΣΟΧΗ ΣΑΣ!!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129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altLang="x-none" dirty="0"/>
              <a:t>ΤΡΕΙΣ ΒΑΣΙΚΕΣ ΕΝΝΟΙΕΣ ΠΟΥ ΕΧΟΥΝ ΔΕΙ ΜΕΓΑΛΗ ΑΝΑΓΝΩΡΙΣΗΜΟΤΗΤΑ ΤΑ ΤΕΛΕΥΤΑΙΑ ΧΡΟΝΙΑ ΕΙΝΑΙ</a:t>
            </a:r>
            <a:r>
              <a:rPr lang="en-US" altLang="x-none" dirty="0"/>
              <a:t>:</a:t>
            </a:r>
          </a:p>
          <a:p>
            <a:endParaRPr lang="en-US" altLang="x-none" dirty="0"/>
          </a:p>
          <a:p>
            <a:r>
              <a:rPr lang="el-GR" altLang="x-none" dirty="0"/>
              <a:t>ΤΑ ΕΞΥΠΝΑ ΣΠΙΤΙΑ, ΟΙ ΕΞΥΠΝΕΣ ΣΥΣΚΕΥΕΣ ΚΑΘΩΣ ΚΑΙ ΤΟ ΔΙΑΔΙΚΤΥΟ ΤΩΝ ΠΡΑΓΜΑΤΩΝ.</a:t>
            </a:r>
          </a:p>
          <a:p>
            <a:endParaRPr lang="el-GR" altLang="x-none" dirty="0"/>
          </a:p>
          <a:p>
            <a:r>
              <a:rPr lang="el-GR" altLang="x-none" dirty="0"/>
              <a:t>ΕΤΣΙ ΓΙΑ ΤΗΝ ΔΗΜΙΟΥΡΓΙΑ ΕΝΟΣ ΕΞΥΠΝΟΥ ΣΠΙΤΙΟΥ ΑΠΑΡΑΙΤΗΤΗ ΠΡΟΥΠΟΘΕΣΗ ΕΙΝΑΙ ΝΑ ΥΠΑΡΧΟΥΝ ΕΓΚΑΤΕΣΤΗΜΕΝΕΣ ΕΞΥΠΝΕΣ ΣΥΣΚΕΥΕΣ ΟΙ ΟΠΟΙΕΣ ΕΠΙΚΟΙΝΩΝΟΥΝ ΜΕΤΑΞΥ ΤΟΥΣ ΑΛΛΑ ΚΑΙ ΜΕ ΤΟΥΣ ΚΑΤΟΙΚΟΥΣ ΜΕΣΩ ΤΟΥ ΔΙΑΔΙΚΤΥΟΥ ΤΩΝ ΠΡΑΓΜΑΤΩΝ</a:t>
            </a:r>
            <a:endParaRPr lang="x-none" altLang="x-none" dirty="0"/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046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BD35B7-DAF1-5B4D-94FA-36B61FD74AC4}" type="slidenum">
              <a:rPr lang="en-US" altLang="x-none"/>
              <a:pPr/>
              <a:t>4</a:t>
            </a:fld>
            <a:endParaRPr lang="en-US" altLang="x-none"/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l-GR" altLang="x-none" dirty="0"/>
              <a:t>ΤΡΕΙΣ ΒΑΣΙΚΕΣ ΕΝΝΟΙΕΣ ΠΟΥ ΕΧΟΥΝ ΔΕΙ ΜΕΓΑΛΗ ΑΝΑΓΝΩΡΙΣΗΜΟΤΗΤΑ ΤΑ ΤΕΛΕΥΤΑΙΑ ΧΡΟΝΙΑ ΕΙΝΑΙ</a:t>
            </a:r>
            <a:r>
              <a:rPr lang="en-US" altLang="x-none" dirty="0"/>
              <a:t>:</a:t>
            </a:r>
          </a:p>
          <a:p>
            <a:endParaRPr lang="en-US" altLang="x-none" dirty="0"/>
          </a:p>
          <a:p>
            <a:r>
              <a:rPr lang="el-GR" altLang="x-none" dirty="0"/>
              <a:t>ΤΑ ΕΞΥΠΝΑ ΣΠΙΤΙΑ, ΟΙ ΕΞΥΠΝΕΣ ΣΥΣΚΕΥΕΣ ΚΑΘΩΣ ΚΑΙ ΤΟ ΔΙΑΔΙΚΤΥΟ ΤΩΝ ΠΡΑΓΜΑΤΩΝ.</a:t>
            </a:r>
          </a:p>
          <a:p>
            <a:endParaRPr lang="el-GR" altLang="x-none" dirty="0"/>
          </a:p>
          <a:p>
            <a:r>
              <a:rPr lang="el-GR" altLang="x-none" dirty="0"/>
              <a:t>ΕΤΣΙ ΓΙΑ ΤΗΝ ΔΗΜΙΟΥΡΓΙΑ ΕΝΟΣ ΕΞΥΠΝΟΥ ΣΠΙΤΙΟΥ </a:t>
            </a:r>
          </a:p>
          <a:p>
            <a:endParaRPr lang="el-GR" altLang="x-none" dirty="0"/>
          </a:p>
          <a:p>
            <a:r>
              <a:rPr lang="el-GR" altLang="x-none" dirty="0"/>
              <a:t>ΑΠΑΡΑΙΤΗΤΗ ΠΡΟΥΠΟΘΕΣΗ ΕΙΝΑΙ ΝΑ ΥΠΑΡΧΟΥΝ ΕΓΚΑΤΕΣΤΗΜΕΝΕΣ ΕΞΥΠΝΕΣ ΣΥΣΚΕΥΕΣ </a:t>
            </a:r>
          </a:p>
          <a:p>
            <a:endParaRPr lang="el-GR" altLang="x-none" dirty="0"/>
          </a:p>
          <a:p>
            <a:r>
              <a:rPr lang="el-GR" altLang="x-none" dirty="0"/>
              <a:t>ΟΙ ΟΠΟΙΕΣ ΕΠΙΚΟΙΝΩΝΟΥΝ ΜΕΤΑΞΥ ΤΟΥΣ ΑΛΛΑ ΚΑΙ ΜΕ ΤΟΥΣ ΚΑΤΟΙΚΟΥΣ ΜΕΣΩ ΤΟΥ ΔΙΑΔΙΚΤΥΟΥ ΤΩΝ ΠΡΑΓΜΑΤΩΝ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557882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BD35B7-DAF1-5B4D-94FA-36B61FD74AC4}" type="slidenum">
              <a:rPr lang="en-US" altLang="x-none"/>
              <a:pPr/>
              <a:t>5</a:t>
            </a:fld>
            <a:endParaRPr lang="en-US" altLang="x-none"/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l-GR" altLang="x-none" dirty="0"/>
              <a:t>ΣΥΜΦΩΝΑ ΜΕ ΤΗΝ </a:t>
            </a:r>
            <a:r>
              <a:rPr lang="en-US" altLang="x-none" dirty="0"/>
              <a:t>STATISTA </a:t>
            </a:r>
            <a:r>
              <a:rPr lang="en-US" altLang="x-none" i="1" dirty="0"/>
              <a:t>(</a:t>
            </a:r>
            <a:r>
              <a:rPr lang="el-GR" altLang="x-none" i="1" dirty="0"/>
              <a:t>Η ΟΠΟΙΑ ΠΑΡΑΓΕΙ ΣΤΑΤΙΣΤΙΚΕΣ ΕΡΕΥΝΕΣ ΔΙΑΦΟΡΩΝ ΘΕΜΑΤΩΝ ΑΠΟ ΤΟ 2007)</a:t>
            </a:r>
          </a:p>
          <a:p>
            <a:endParaRPr lang="el-GR" altLang="x-none" i="1" dirty="0"/>
          </a:p>
          <a:p>
            <a:r>
              <a:rPr lang="el-GR" altLang="x-none" i="0" dirty="0"/>
              <a:t>ΤΟ ΠΛΗΘΟΣ ΤΩΝ ΣΥΝΔΕΔΕΜΕΝΩΝ ΕΞΥΠΝΩΝ ΣΥΣΚΕΥΩΝ ΜΕΧΡΙ ΤΟ ΕΤΟΣ 2020 ΑΝΑΜΕΝΕΤΑΙ ΝΑ ΦΤΑΣΕΙ ΤΑ 25 ΔΙΣΕΚΑΤΟΜΜΥΡΙΑ</a:t>
            </a:r>
          </a:p>
          <a:p>
            <a:endParaRPr lang="el-GR" altLang="x-none" i="0" dirty="0"/>
          </a:p>
          <a:p>
            <a:r>
              <a:rPr lang="el-GR" altLang="x-none" i="0" dirty="0"/>
              <a:t>ΕΚ ΤΩΝ ΟΠΟΙΩΝ ΤΑ 17.3 ΔΙΣΕΚΑΤΟΜΜΥΡΙΑ ΠΕΡΙΠΟΥ,       ΘΑ ΕΙΝΑΙ ΕΓΚΑΤΕΣΤΗΜΕΝΑ ΣΤΑ ΣΠΙΤΙΑ</a:t>
            </a:r>
            <a:endParaRPr lang="x-none" altLang="x-none" i="0" dirty="0"/>
          </a:p>
        </p:txBody>
      </p:sp>
    </p:spTree>
    <p:extLst>
      <p:ext uri="{BB962C8B-B14F-4D97-AF65-F5344CB8AC3E}">
        <p14:creationId xmlns:p14="http://schemas.microsoft.com/office/powerpoint/2010/main" val="1551830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BD35B7-DAF1-5B4D-94FA-36B61FD74AC4}" type="slidenum">
              <a:rPr lang="en-US" altLang="x-none"/>
              <a:pPr/>
              <a:t>6</a:t>
            </a:fld>
            <a:endParaRPr lang="en-US" altLang="x-none"/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l-GR" altLang="x-none" dirty="0"/>
              <a:t>ΕΤΣΙ, ΜΕΧΡΙ ΤΟ ΕΤΟΣ 2030 ΤΑ ΣΠΙΤΙΑ ΠΟΥ ΘΑ ΕΧΟΥΝ ΜΕΤΑΤΡΑΠΕΙ ΣΕ ΕΞΥΠΝΑ ΘΑ ΕΙΝΑΙ ΥΠΕΥΘΥΝΑ ΓΙΑ</a:t>
            </a:r>
            <a:r>
              <a:rPr lang="en-US" altLang="x-none" dirty="0"/>
              <a:t>:</a:t>
            </a:r>
          </a:p>
          <a:p>
            <a:endParaRPr lang="en-US" altLang="x-none" dirty="0"/>
          </a:p>
          <a:p>
            <a:pPr marL="0" indent="0">
              <a:buFont typeface="+mj-lt"/>
              <a:buNone/>
            </a:pPr>
            <a:r>
              <a:rPr lang="el-GR" altLang="x-none" dirty="0"/>
              <a:t>ΤΗΝ ΕΞΟΙΚΟΝΟΜΗΣΗ ΕΝΕΡΓΕΙΑΣ, ΚΑΘΩΣ ΚΑΙ ΓΙΑ ΤΗΝ ΑΣΦΑΛΕΙΑ ΑΛΛΑ ΚΑΙ ΤΗΝ ΑΝΕΣΗ ΤΩΝ ΚΑΤΟΙΚΩΝ</a:t>
            </a:r>
            <a:endParaRPr lang="en-US" altLang="x-none"/>
          </a:p>
          <a:p>
            <a:pPr marL="0" indent="0">
              <a:buFont typeface="+mj-lt"/>
              <a:buNone/>
            </a:pP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4204165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BD35B7-DAF1-5B4D-94FA-36B61FD74AC4}" type="slidenum">
              <a:rPr lang="en-US" altLang="x-none"/>
              <a:pPr/>
              <a:t>7</a:t>
            </a:fld>
            <a:endParaRPr lang="en-US" altLang="x-none"/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l-GR" altLang="x-none" dirty="0"/>
              <a:t>ΔΗΜΙΟΥΡΓΕΙΤΑΙ ΛΟΙΠΟΝ ΜΙΑ ΑΝΑΓΚΗ, </a:t>
            </a:r>
          </a:p>
          <a:p>
            <a:endParaRPr lang="el-GR" altLang="x-none" dirty="0"/>
          </a:p>
          <a:p>
            <a:r>
              <a:rPr lang="el-GR" altLang="x-none" dirty="0"/>
              <a:t>ΓΙΑ ΤΗΝ ΑΠΟΤΕΛΕΣΜΑΤΙΚΗ ΧΡΗΣΗ ΤΩΝ ΕΞΥΠΝΩΝ ΣΥΣΚΕΥΩΝ ΑΠΟ ΤΟΥΣ ΑΝΘΡΩΠΟΥΣ</a:t>
            </a:r>
          </a:p>
          <a:p>
            <a:endParaRPr lang="el-GR" altLang="x-none" dirty="0"/>
          </a:p>
          <a:p>
            <a:r>
              <a:rPr lang="el-GR" altLang="x-none" dirty="0"/>
              <a:t>Η ΟΠΟΙΑ, ΑΠΟ ΤΗΝ ΜΙΑ ΔΕΝ ΘΑ ΠΡΕΠΕΙ ΝΑ ΓΙΝΕΤΑΙ ΕΜΠΟΔΙΟ ΣΤΗΝ ΥΙΟΘΕΤΗΣΗ ΤΩΝ ΣΥΣΚΕΥΩΝ ΑΥΤΩΝ </a:t>
            </a:r>
          </a:p>
          <a:p>
            <a:endParaRPr lang="el-GR" altLang="x-none" dirty="0"/>
          </a:p>
          <a:p>
            <a:r>
              <a:rPr lang="el-GR" altLang="x-none" dirty="0"/>
              <a:t>ΑΛΛΑ ΠΑΡΑΛΛΗΛΑ ΝΑ ΓΙΝΕΤΑΙ ΜΕ ΤΟ ΜΙΚΡΟΤΕΡΟ ΔΥΝΑΤΟ ΚΟΣΤΟΣ, </a:t>
            </a:r>
          </a:p>
          <a:p>
            <a:endParaRPr lang="el-GR" altLang="x-none" dirty="0"/>
          </a:p>
          <a:p>
            <a:r>
              <a:rPr lang="el-GR" altLang="x-none" dirty="0"/>
              <a:t>ΚΑΙ ΝΑ ΥΠΑΡΧΕΙ ΕΥΚΟΛΙΑ ΣΤΗΝ ΕΚΜΑΘΗΣΗ ΧΡΗΣΗΣ ΤΟΥΣ,</a:t>
            </a:r>
          </a:p>
          <a:p>
            <a:endParaRPr lang="el-GR" altLang="x-none" dirty="0"/>
          </a:p>
          <a:p>
            <a:r>
              <a:rPr lang="el-GR" altLang="x-none" dirty="0"/>
              <a:t> ΑΠΟ ΤΟΥΣ ΑΝΘΡΩΠΟΥΣ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1826095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BD35B7-DAF1-5B4D-94FA-36B61FD74AC4}" type="slidenum">
              <a:rPr lang="en-US" altLang="x-none"/>
              <a:pPr/>
              <a:t>8</a:t>
            </a:fld>
            <a:endParaRPr lang="en-US" altLang="x-none"/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l-GR" altLang="x-none" dirty="0"/>
              <a:t>ΣΤΟΧΟΣ ΤΗΣ ΠΑΡΟΥΣΑΣ ΔΙΠΛΩΜΑΤΙΚΗΣ ΕΡΓΑΣΙΑΣ ΕΙΝΑΙ Η ΓΕΦΥΡΩΣΗ ΤΗΣ ΕΠΙΚΟΙΝΩΝΙΑΣ ΜΕΤΑΞΥ ΤΩΝ ΑΝΘΡΩΠΩΝ ΚΑΙ ΤΩΝ ΕΞΥΠΝΩΝ ΣΠΙΤΙΩΝ.</a:t>
            </a:r>
            <a:endParaRPr lang="en-US" altLang="x-none" dirty="0"/>
          </a:p>
          <a:p>
            <a:endParaRPr lang="el-GR" altLang="x-none" dirty="0"/>
          </a:p>
          <a:p>
            <a:r>
              <a:rPr lang="el-GR" altLang="x-none" dirty="0"/>
              <a:t>ΕΠΙΣΗΣ,</a:t>
            </a:r>
          </a:p>
          <a:p>
            <a:endParaRPr lang="el-GR" altLang="x-none" dirty="0"/>
          </a:p>
          <a:p>
            <a:r>
              <a:rPr lang="el-GR" altLang="x-none" dirty="0"/>
              <a:t>Ο ΠΛΗΡΗΣ ΕΛΕΓΧΟΣ ΤΩΝ ΕΞΥΠΝΩΝ ΣΥΣΚΕΥΩΝ ΑΝΑΛΟΓΑ ΜΕ ΤΙΣ ΑΠΑΙΤΗΣΕΙΣ ΤΟΥ ΚΑΤΟΙΚΟΥ</a:t>
            </a:r>
          </a:p>
          <a:p>
            <a:endParaRPr lang="el-GR" altLang="x-none" dirty="0"/>
          </a:p>
          <a:p>
            <a:r>
              <a:rPr lang="el-GR" altLang="x-none" dirty="0"/>
              <a:t>ΚΑΙ ΟΛΑ ΑΥΤΑ, ΜΕ ΤΟ ΜΙΚΡΟΤΕΡΟ ΔΥΝΑΤΟ ΚΟΣΤΟΣ ΓΙΑ ΤΗΝ ΚΑΤΑΣΚΕΥΗ ΤΩΝ ΣΥΣΤΗΜΑΤΩΝ </a:t>
            </a:r>
          </a:p>
          <a:p>
            <a:endParaRPr lang="el-GR" altLang="x-none" dirty="0"/>
          </a:p>
          <a:p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1164868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BD35B7-DAF1-5B4D-94FA-36B61FD74AC4}" type="slidenum"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charset="0"/>
              <a:ea typeface="+mn-ea"/>
              <a:cs typeface="+mn-cs"/>
            </a:endParaRPr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l-GR" altLang="x-none" dirty="0"/>
              <a:t>ΓΙΑ ΤΗΝ ΕΠΙΣΤΕΥΞΗ ΤΩΝ ΣΤΟΧΩΝ ΠΟΥ ΠΡΟΑΝΑΦΕΡΘΗΚΑΝ ΑΠΑΙΤΟΥΝΤΑΙ ΔΥΟ ΔΡΑΣΤΗΡΙΟΤΗΤΕΣ</a:t>
            </a:r>
            <a:r>
              <a:rPr lang="en-US" altLang="x-none" dirty="0"/>
              <a:t>:</a:t>
            </a:r>
          </a:p>
          <a:p>
            <a:endParaRPr lang="en-US" altLang="x-none" dirty="0"/>
          </a:p>
          <a:p>
            <a:r>
              <a:rPr lang="el-GR" altLang="x-none" dirty="0"/>
              <a:t>Η ΠΡΩΤΗ, ΑΦΟΡΑ ΤΗΝ ΔΗΜΙΟΥΡΓΙΑ ΕΝΟΣ ΣΥΣΤΗΜΑΤΟΣ, </a:t>
            </a:r>
          </a:p>
          <a:p>
            <a:endParaRPr lang="el-GR" altLang="x-none" dirty="0"/>
          </a:p>
          <a:p>
            <a:r>
              <a:rPr lang="el-GR" altLang="x-none" dirty="0"/>
              <a:t>ΠΟΥ ΑΠΟΤΕΛΕΙΤΑΙ ΑΠΟ ΜΙΚΡΟΕΛΕΓΚΤΕΣ ΚΑΙ ΑΙΣΘΗΤΗΡΕΣ ΓΙΑ ΤΗΝ ΣΥΛΛΟΓΗ ΤΩΝ ΔΕΔΟΜΕΝΩΝ </a:t>
            </a:r>
          </a:p>
          <a:p>
            <a:endParaRPr lang="el-GR" altLang="x-none" dirty="0"/>
          </a:p>
          <a:p>
            <a:r>
              <a:rPr lang="el-GR" altLang="x-none" dirty="0"/>
              <a:t>ΚΑΙ Η ΔΕΥΤΕΡΗ, ΣΤΗΝ ΔΗΜΙΟΥΡΓΙΑ ΜΙΑΣ ΔΙΑΔΙΚΤΥΑΚΗΣ ΕΦΑΡΜΟΓΗΣ,</a:t>
            </a:r>
          </a:p>
          <a:p>
            <a:endParaRPr lang="el-GR" altLang="x-none" dirty="0"/>
          </a:p>
          <a:p>
            <a:r>
              <a:rPr lang="el-GR" altLang="x-none" dirty="0"/>
              <a:t>ΓΙΑ ΤΗΝ ΠΑΡΟΥΣΙΑΣΗ ΤΩΝ ΔΕΔΟΜΕΝΩΝ ΠΡΟΣ ΤΟΝ ΧΡΗΣΤΗ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3601151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256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9907290" y="1760999"/>
            <a:ext cx="5963377" cy="6706612"/>
          </a:xfrm>
          <a:custGeom>
            <a:avLst/>
            <a:gdLst>
              <a:gd name="connsiteX0" fmla="*/ 2419818 w 5963377"/>
              <a:gd name="connsiteY0" fmla="*/ 0 h 6706612"/>
              <a:gd name="connsiteX1" fmla="*/ 5963377 w 5963377"/>
              <a:gd name="connsiteY1" fmla="*/ 0 h 6706612"/>
              <a:gd name="connsiteX2" fmla="*/ 3543559 w 5963377"/>
              <a:gd name="connsiteY2" fmla="*/ 6706612 h 6706612"/>
              <a:gd name="connsiteX3" fmla="*/ 0 w 5963377"/>
              <a:gd name="connsiteY3" fmla="*/ 6706612 h 670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3377" h="6706612">
                <a:moveTo>
                  <a:pt x="2419818" y="0"/>
                </a:moveTo>
                <a:lnTo>
                  <a:pt x="5963377" y="0"/>
                </a:lnTo>
                <a:lnTo>
                  <a:pt x="3543559" y="6706612"/>
                </a:lnTo>
                <a:lnTo>
                  <a:pt x="0" y="67066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12447855" y="6171188"/>
            <a:ext cx="5963377" cy="6706612"/>
          </a:xfrm>
          <a:custGeom>
            <a:avLst/>
            <a:gdLst>
              <a:gd name="connsiteX0" fmla="*/ 2419818 w 5963377"/>
              <a:gd name="connsiteY0" fmla="*/ 0 h 6706612"/>
              <a:gd name="connsiteX1" fmla="*/ 5963377 w 5963377"/>
              <a:gd name="connsiteY1" fmla="*/ 0 h 6706612"/>
              <a:gd name="connsiteX2" fmla="*/ 3543559 w 5963377"/>
              <a:gd name="connsiteY2" fmla="*/ 6706612 h 6706612"/>
              <a:gd name="connsiteX3" fmla="*/ 0 w 5963377"/>
              <a:gd name="connsiteY3" fmla="*/ 6706612 h 670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3377" h="6706612">
                <a:moveTo>
                  <a:pt x="2419818" y="0"/>
                </a:moveTo>
                <a:lnTo>
                  <a:pt x="5963377" y="0"/>
                </a:lnTo>
                <a:lnTo>
                  <a:pt x="3543559" y="6706612"/>
                </a:lnTo>
                <a:lnTo>
                  <a:pt x="0" y="67066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8184037" y="1760999"/>
            <a:ext cx="5963377" cy="6706612"/>
          </a:xfrm>
          <a:custGeom>
            <a:avLst/>
            <a:gdLst>
              <a:gd name="connsiteX0" fmla="*/ 2419818 w 5963377"/>
              <a:gd name="connsiteY0" fmla="*/ 0 h 6706612"/>
              <a:gd name="connsiteX1" fmla="*/ 5963377 w 5963377"/>
              <a:gd name="connsiteY1" fmla="*/ 0 h 6706612"/>
              <a:gd name="connsiteX2" fmla="*/ 3543559 w 5963377"/>
              <a:gd name="connsiteY2" fmla="*/ 6706612 h 6706612"/>
              <a:gd name="connsiteX3" fmla="*/ 0 w 5963377"/>
              <a:gd name="connsiteY3" fmla="*/ 6706612 h 670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3377" h="6706612">
                <a:moveTo>
                  <a:pt x="2419818" y="0"/>
                </a:moveTo>
                <a:lnTo>
                  <a:pt x="5963377" y="0"/>
                </a:lnTo>
                <a:lnTo>
                  <a:pt x="3543559" y="6706612"/>
                </a:lnTo>
                <a:lnTo>
                  <a:pt x="0" y="67066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</p:spTree>
    <p:extLst/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2" y="0"/>
            <a:ext cx="13297422" cy="13715999"/>
          </a:xfrm>
          <a:custGeom>
            <a:avLst/>
            <a:gdLst>
              <a:gd name="connsiteX0" fmla="*/ 0 w 19393999"/>
              <a:gd name="connsiteY0" fmla="*/ 0 h 13715999"/>
              <a:gd name="connsiteX1" fmla="*/ 19393999 w 19393999"/>
              <a:gd name="connsiteY1" fmla="*/ 0 h 13715999"/>
              <a:gd name="connsiteX2" fmla="*/ 13782907 w 19393999"/>
              <a:gd name="connsiteY2" fmla="*/ 13715999 h 13715999"/>
              <a:gd name="connsiteX3" fmla="*/ 0 w 19393999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93999" h="13715999">
                <a:moveTo>
                  <a:pt x="0" y="0"/>
                </a:moveTo>
                <a:lnTo>
                  <a:pt x="19393999" y="0"/>
                </a:lnTo>
                <a:lnTo>
                  <a:pt x="13782907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800" b="0" i="0">
                <a:ln>
                  <a:noFill/>
                </a:ln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78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-485321" y="-522513"/>
            <a:ext cx="25348292" cy="147610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0185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-485321" y="-522513"/>
            <a:ext cx="25348292" cy="147610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537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CEF76624-3BFD-9146-B405-A9671AF76F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485321" y="5977053"/>
            <a:ext cx="25348292" cy="82614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734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-485321" y="-522513"/>
            <a:ext cx="25348292" cy="147610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725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7" r:id="rId2"/>
    <p:sldLayoutId id="2147484039" r:id="rId3"/>
    <p:sldLayoutId id="2147484041" r:id="rId4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b="0" i="0" kern="1200">
          <a:solidFill>
            <a:schemeClr val="tx1"/>
          </a:solidFill>
          <a:latin typeface="Open Sans Regular" charset="0"/>
          <a:ea typeface="Open Sans Regular" charset="0"/>
          <a:cs typeface="Open Sans Regular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b="0" i="0" kern="1200" dirty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A5F499E-B389-1745-A7D3-1A30BCEB395E}"/>
              </a:ext>
            </a:extLst>
          </p:cNvPr>
          <p:cNvSpPr/>
          <p:nvPr userDrawn="1"/>
        </p:nvSpPr>
        <p:spPr>
          <a:xfrm>
            <a:off x="23177171" y="512236"/>
            <a:ext cx="626328" cy="6263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2485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3133634" y="556039"/>
            <a:ext cx="822906" cy="49240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000" b="0" i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pPr algn="ctr"/>
              <a:t>‹#›</a:t>
            </a:fld>
            <a:r>
              <a:rPr lang="id-ID" sz="2000" b="0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386845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3" r:id="rId1"/>
    <p:sldLayoutId id="2147484044" r:id="rId2"/>
    <p:sldLayoutId id="2147484045" r:id="rId3"/>
    <p:sldLayoutId id="2147484046" r:id="rId4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4000" b="0" i="0" kern="1200">
          <a:solidFill>
            <a:schemeClr val="tx1"/>
          </a:solidFill>
          <a:latin typeface="Montserrat Light" charset="0"/>
          <a:ea typeface="Montserrat Light" charset="0"/>
          <a:cs typeface="Montserrat Light" charset="0"/>
        </a:defRPr>
      </a:lvl1pPr>
    </p:titleStyle>
    <p:bodyStyle>
      <a:lvl1pPr marL="0" indent="0" algn="l" defTabSz="1828434" rtl="0" eaLnBrk="1" latinLnBrk="0" hangingPunct="1">
        <a:lnSpc>
          <a:spcPct val="90000"/>
        </a:lnSpc>
        <a:spcBef>
          <a:spcPts val="2000"/>
        </a:spcBef>
        <a:buFont typeface="Arial" charset="0"/>
        <a:buNone/>
        <a:defRPr lang="en-US" sz="4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914217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4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1828434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2742651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3656868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28.jpeg"/><Relationship Id="rId10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10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35.png"/><Relationship Id="rId5" Type="http://schemas.openxmlformats.org/officeDocument/2006/relationships/image" Target="../media/image4.png"/><Relationship Id="rId10" Type="http://schemas.openxmlformats.org/officeDocument/2006/relationships/image" Target="../media/image34.png"/><Relationship Id="rId4" Type="http://schemas.openxmlformats.org/officeDocument/2006/relationships/image" Target="../media/image2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10" Type="http://schemas.openxmlformats.org/officeDocument/2006/relationships/image" Target="../media/image40.png"/><Relationship Id="rId4" Type="http://schemas.openxmlformats.org/officeDocument/2006/relationships/image" Target="../media/image2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44.png"/><Relationship Id="rId5" Type="http://schemas.openxmlformats.org/officeDocument/2006/relationships/image" Target="../media/image4.png"/><Relationship Id="rId10" Type="http://schemas.openxmlformats.org/officeDocument/2006/relationships/image" Target="../media/image43.png"/><Relationship Id="rId4" Type="http://schemas.openxmlformats.org/officeDocument/2006/relationships/image" Target="../media/image2.png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1.png"/><Relationship Id="rId7" Type="http://schemas.openxmlformats.org/officeDocument/2006/relationships/image" Target="../media/image4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47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image" Target="../media/image1.png"/><Relationship Id="rId7" Type="http://schemas.openxmlformats.org/officeDocument/2006/relationships/image" Target="../media/image4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57.png"/><Relationship Id="rId5" Type="http://schemas.openxmlformats.org/officeDocument/2006/relationships/image" Target="../media/image4.png"/><Relationship Id="rId10" Type="http://schemas.openxmlformats.org/officeDocument/2006/relationships/image" Target="../media/image56.png"/><Relationship Id="rId4" Type="http://schemas.openxmlformats.org/officeDocument/2006/relationships/image" Target="../media/image2.png"/><Relationship Id="rId9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Θέση εικόνας 4">
            <a:extLst>
              <a:ext uri="{FF2B5EF4-FFF2-40B4-BE49-F238E27FC236}">
                <a16:creationId xmlns:a16="http://schemas.microsoft.com/office/drawing/2014/main" id="{3F869D17-F078-4534-88E1-16E2CFC36FB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EBE8A8-23C2-7D41-9C66-67A56BE1AF7B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rgbClr val="2C2E3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06CB3F-0A74-7E44-A691-ECD4729B69D2}"/>
              </a:ext>
            </a:extLst>
          </p:cNvPr>
          <p:cNvGrpSpPr/>
          <p:nvPr/>
        </p:nvGrpSpPr>
        <p:grpSpPr>
          <a:xfrm>
            <a:off x="1974274" y="5634087"/>
            <a:ext cx="18439201" cy="2700534"/>
            <a:chOff x="8759696" y="4846296"/>
            <a:chExt cx="6858260" cy="270053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D28819-4465-3A49-8D25-CCC10105D14A}"/>
                </a:ext>
              </a:extLst>
            </p:cNvPr>
            <p:cNvSpPr txBox="1"/>
            <p:nvPr/>
          </p:nvSpPr>
          <p:spPr>
            <a:xfrm>
              <a:off x="8759696" y="4846296"/>
              <a:ext cx="6858260" cy="17543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l-GR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ΔΙΑΔΙΚΤΥΑΚΗ ΕΦΑΡΜΟΓΗ ΠΑΡΑΚΟΛΟΥΘΗΣΗΣ &amp; ΔΙΑΧΕΙΡΙΣΗΣ </a:t>
              </a:r>
            </a:p>
            <a:p>
              <a:pPr algn="ctr"/>
              <a:r>
                <a:rPr lang="el-GR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ΕΞΥΠΝΩΝ ΣΥΣΚΕΥΩΝ</a:t>
              </a:r>
              <a:r>
                <a:rPr lang="en-US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: </a:t>
              </a:r>
              <a:endParaRPr lang="el-GR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  <a:p>
              <a:pPr algn="ctr"/>
              <a:r>
                <a:rPr lang="el-GR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ΣΧΕΔΙΑΣΜΟΣ &amp; ΥΛΟΠΟΙΗΣΗ ΓΙΑ ΕΞΥΠΝΑ ΣΠΙΤΙΑ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113D40-989D-764C-B70D-4B5EE50C37BB}"/>
                </a:ext>
              </a:extLst>
            </p:cNvPr>
            <p:cNvSpPr txBox="1"/>
            <p:nvPr/>
          </p:nvSpPr>
          <p:spPr>
            <a:xfrm>
              <a:off x="8759696" y="7023610"/>
              <a:ext cx="6858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2800" spc="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Επιβλέπων: Κατσαβούνης Στέφανος, Αναπληρωτής Καθηγητής</a:t>
              </a:r>
            </a:p>
          </p:txBody>
        </p:sp>
      </p:grpSp>
      <p:sp>
        <p:nvSpPr>
          <p:cNvPr id="7" name="Διαγώνια ρίγα 6">
            <a:extLst>
              <a:ext uri="{FF2B5EF4-FFF2-40B4-BE49-F238E27FC236}">
                <a16:creationId xmlns:a16="http://schemas.microsoft.com/office/drawing/2014/main" id="{BCB73A5E-3735-43C7-A9CE-9E1FB112F325}"/>
              </a:ext>
            </a:extLst>
          </p:cNvPr>
          <p:cNvSpPr/>
          <p:nvPr/>
        </p:nvSpPr>
        <p:spPr>
          <a:xfrm>
            <a:off x="-59762" y="-4742427"/>
            <a:ext cx="36515039" cy="9330715"/>
          </a:xfrm>
          <a:prstGeom prst="diagStripe">
            <a:avLst>
              <a:gd name="adj" fmla="val 506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1"/>
              </a:solidFill>
            </a:endParaRPr>
          </a:p>
        </p:txBody>
      </p:sp>
      <p:sp>
        <p:nvSpPr>
          <p:cNvPr id="11" name="Rectangle 35">
            <a:extLst>
              <a:ext uri="{FF2B5EF4-FFF2-40B4-BE49-F238E27FC236}">
                <a16:creationId xmlns:a16="http://schemas.microsoft.com/office/drawing/2014/main" id="{C5C6E8D7-75AA-4798-9608-F5C5EBCD0CC3}"/>
              </a:ext>
            </a:extLst>
          </p:cNvPr>
          <p:cNvSpPr/>
          <p:nvPr/>
        </p:nvSpPr>
        <p:spPr>
          <a:xfrm>
            <a:off x="2204559" y="687135"/>
            <a:ext cx="1116962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4000" dirty="0">
                <a:solidFill>
                  <a:schemeClr val="bg1"/>
                </a:solidFill>
                <a:latin typeface="+mj-lt"/>
              </a:rPr>
              <a:t>Τμήμα Μηχανικών Παραγωγής και Διοίκησης</a:t>
            </a:r>
          </a:p>
          <a:p>
            <a:r>
              <a:rPr lang="el-GR" sz="4000" b="1" dirty="0">
                <a:solidFill>
                  <a:schemeClr val="bg1"/>
                </a:solidFill>
              </a:rPr>
              <a:t>Δημοκρίτειο Πανεπιστήμιο Θράκης</a:t>
            </a:r>
            <a:endParaRPr lang="en-US" sz="4000" b="1" dirty="0">
              <a:solidFill>
                <a:schemeClr val="bg1"/>
              </a:solidFill>
              <a:latin typeface="Montserrat"/>
            </a:endParaRPr>
          </a:p>
          <a:p>
            <a:endParaRPr lang="en-US" sz="4000" dirty="0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15" name="Διαγώνια ρίγα 14">
            <a:extLst>
              <a:ext uri="{FF2B5EF4-FFF2-40B4-BE49-F238E27FC236}">
                <a16:creationId xmlns:a16="http://schemas.microsoft.com/office/drawing/2014/main" id="{118CD309-5620-4F58-82A6-EE7045F1D053}"/>
              </a:ext>
            </a:extLst>
          </p:cNvPr>
          <p:cNvSpPr/>
          <p:nvPr/>
        </p:nvSpPr>
        <p:spPr>
          <a:xfrm rot="20985641">
            <a:off x="15421259" y="6708441"/>
            <a:ext cx="20859012" cy="11795683"/>
          </a:xfrm>
          <a:prstGeom prst="diagStripe">
            <a:avLst>
              <a:gd name="adj" fmla="val 504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8043E1-C948-4011-B55F-8B4A7E3A2254}"/>
              </a:ext>
            </a:extLst>
          </p:cNvPr>
          <p:cNvSpPr txBox="1"/>
          <p:nvPr/>
        </p:nvSpPr>
        <p:spPr>
          <a:xfrm>
            <a:off x="18089348" y="11714368"/>
            <a:ext cx="52985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l-GR" sz="4000" dirty="0">
                <a:solidFill>
                  <a:schemeClr val="bg1"/>
                </a:solidFill>
              </a:rPr>
              <a:t>Μησσήν Στέφανος</a:t>
            </a:r>
            <a:endParaRPr lang="el-GR" sz="4000" i="1" dirty="0">
              <a:solidFill>
                <a:schemeClr val="bg1"/>
              </a:solidFill>
            </a:endParaRPr>
          </a:p>
          <a:p>
            <a:pPr algn="r"/>
            <a:r>
              <a:rPr lang="el-GR" sz="4000" i="1" dirty="0">
                <a:solidFill>
                  <a:schemeClr val="bg1"/>
                </a:solidFill>
              </a:rPr>
              <a:t>Α</a:t>
            </a:r>
            <a:r>
              <a:rPr lang="en-US" sz="4000" i="1" dirty="0">
                <a:solidFill>
                  <a:schemeClr val="bg1"/>
                </a:solidFill>
              </a:rPr>
              <a:t>.</a:t>
            </a:r>
            <a:r>
              <a:rPr lang="el-GR" sz="4000" i="1" dirty="0">
                <a:solidFill>
                  <a:schemeClr val="bg1"/>
                </a:solidFill>
              </a:rPr>
              <a:t>Μ</a:t>
            </a:r>
            <a:r>
              <a:rPr lang="en-US" sz="4000" i="1" dirty="0">
                <a:solidFill>
                  <a:schemeClr val="bg1"/>
                </a:solidFill>
              </a:rPr>
              <a:t>.: 91432</a:t>
            </a:r>
            <a:endParaRPr lang="el-GR" sz="4000" i="1" dirty="0">
              <a:solidFill>
                <a:schemeClr val="bg1"/>
              </a:solidFill>
            </a:endParaRPr>
          </a:p>
        </p:txBody>
      </p:sp>
      <p:pic>
        <p:nvPicPr>
          <p:cNvPr id="16" name="Picture 1">
            <a:extLst>
              <a:ext uri="{FF2B5EF4-FFF2-40B4-BE49-F238E27FC236}">
                <a16:creationId xmlns:a16="http://schemas.microsoft.com/office/drawing/2014/main" id="{61ECE31A-DE94-40A6-8338-686AF20F9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" r="18660"/>
          <a:stretch>
            <a:fillRect/>
          </a:stretch>
        </p:blipFill>
        <p:spPr bwMode="auto">
          <a:xfrm>
            <a:off x="-256759" y="257613"/>
            <a:ext cx="2461318" cy="250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98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EBE8A8-23C2-7D41-9C66-67A56BE1AF7B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rgbClr val="2C2E3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06CB3F-0A74-7E44-A691-ECD4729B69D2}"/>
              </a:ext>
            </a:extLst>
          </p:cNvPr>
          <p:cNvGrpSpPr/>
          <p:nvPr/>
        </p:nvGrpSpPr>
        <p:grpSpPr>
          <a:xfrm>
            <a:off x="1746872" y="3611101"/>
            <a:ext cx="8634257" cy="2594231"/>
            <a:chOff x="8759692" y="5383486"/>
            <a:chExt cx="8634257" cy="259423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D28819-4465-3A49-8D25-CCC10105D14A}"/>
                </a:ext>
              </a:extLst>
            </p:cNvPr>
            <p:cNvSpPr txBox="1"/>
            <p:nvPr/>
          </p:nvSpPr>
          <p:spPr>
            <a:xfrm>
              <a:off x="8759692" y="5383486"/>
              <a:ext cx="6858260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8000" b="1" i="0" u="none" strike="noStrike" kern="1200" cap="none" spc="0" normalizeH="0" baseline="0" noProof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Ενότητα 2</a:t>
              </a:r>
              <a:endPara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113D40-989D-764C-B70D-4B5EE50C37BB}"/>
                </a:ext>
              </a:extLst>
            </p:cNvPr>
            <p:cNvSpPr txBox="1"/>
            <p:nvPr/>
          </p:nvSpPr>
          <p:spPr>
            <a:xfrm>
              <a:off x="8759696" y="7023610"/>
              <a:ext cx="863425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l-GR" sz="2800" spc="600" dirty="0">
                  <a:solidFill>
                    <a:srgbClr val="FEFEFE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ΘΕΩΡΗΤΙΚΩΝ ΥΠΟΒΑΘΡΟ ΕΝΝΟΙΩΝ &amp; ΕΞΟΠΛΙΣΜΟΥ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9D1B4304-7FA6-7B43-B5BF-5AFDD8787BDB}"/>
              </a:ext>
            </a:extLst>
          </p:cNvPr>
          <p:cNvSpPr/>
          <p:nvPr/>
        </p:nvSpPr>
        <p:spPr>
          <a:xfrm rot="16200000" flipV="1">
            <a:off x="-1240269" y="3471798"/>
            <a:ext cx="4511808" cy="93485"/>
          </a:xfrm>
          <a:prstGeom prst="rect">
            <a:avLst/>
          </a:prstGeom>
          <a:solidFill>
            <a:srgbClr val="177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1629161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7856938" y="225155"/>
            <a:ext cx="8663782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ΘΕΩΡΗΤΙΚΟ ΥΠΟΒΑΘΡΟ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9765650" y="1414546"/>
            <a:ext cx="4842609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3200" dirty="0">
                <a:solidFill>
                  <a:srgbClr val="FFFFFF">
                    <a:lumMod val="65000"/>
                  </a:srgbClr>
                </a:solidFill>
                <a:latin typeface="Montserrat Light" charset="0"/>
                <a:ea typeface="Montserrat Light" charset="0"/>
                <a:cs typeface="Montserrat Light" charset="0"/>
              </a:rPr>
              <a:t>Γλώσσες Προγραμματισμού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Μησσήν Στέφανος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Α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</a:t>
              </a: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.: 91432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l-GR" dirty="0">
                  <a:solidFill>
                    <a:srgbClr val="737572"/>
                  </a:solidFill>
                  <a:latin typeface="Calibri" panose="020F0502020204030204"/>
                </a:rPr>
                <a:t>2</a:t>
              </a:r>
              <a:endParaRPr kumimoji="0" lang="el-GR" sz="36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737572"/>
                </a:solidFill>
                <a:latin typeface="Calibri" panose="020F0502020204030204"/>
              </a:rPr>
              <a:t>11</a:t>
            </a:r>
            <a:endParaRPr kumimoji="0" lang="el-GR" sz="2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1829F5-7F7E-4C1F-91F0-DFD4F64DFAFC}"/>
              </a:ext>
            </a:extLst>
          </p:cNvPr>
          <p:cNvSpPr txBox="1"/>
          <p:nvPr/>
        </p:nvSpPr>
        <p:spPr>
          <a:xfrm>
            <a:off x="6035944" y="2437713"/>
            <a:ext cx="11774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b="1" dirty="0">
                <a:solidFill>
                  <a:srgbClr val="445469"/>
                </a:solidFill>
                <a:latin typeface="Montserrat Bold"/>
              </a:rPr>
              <a:t>Γλώσσες Προγραμματισμού που χρησιμοποιήθηκαν</a:t>
            </a:r>
            <a:r>
              <a:rPr lang="en-US" sz="4000" b="1" dirty="0">
                <a:solidFill>
                  <a:srgbClr val="445469"/>
                </a:solidFill>
                <a:latin typeface="Montserrat Bold"/>
              </a:rPr>
              <a:t>:</a:t>
            </a:r>
            <a:endParaRPr lang="el-GR" sz="4000" b="1" dirty="0">
              <a:solidFill>
                <a:srgbClr val="445469"/>
              </a:solidFill>
              <a:latin typeface="Montserrat Bold"/>
            </a:endParaRPr>
          </a:p>
        </p:txBody>
      </p:sp>
      <p:grpSp>
        <p:nvGrpSpPr>
          <p:cNvPr id="2" name="Ομάδα 1">
            <a:extLst>
              <a:ext uri="{FF2B5EF4-FFF2-40B4-BE49-F238E27FC236}">
                <a16:creationId xmlns:a16="http://schemas.microsoft.com/office/drawing/2014/main" id="{A2F2DC4F-4659-46E8-8034-4650AF4F7812}"/>
              </a:ext>
            </a:extLst>
          </p:cNvPr>
          <p:cNvGrpSpPr/>
          <p:nvPr/>
        </p:nvGrpSpPr>
        <p:grpSpPr>
          <a:xfrm>
            <a:off x="2489272" y="3794927"/>
            <a:ext cx="5432373" cy="5898433"/>
            <a:chOff x="2489272" y="3794927"/>
            <a:chExt cx="5432373" cy="589843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AE77AE7-2D6D-4411-A2C0-18EB04A271F9}"/>
                </a:ext>
              </a:extLst>
            </p:cNvPr>
            <p:cNvSpPr txBox="1"/>
            <p:nvPr/>
          </p:nvSpPr>
          <p:spPr>
            <a:xfrm>
              <a:off x="2610983" y="3794927"/>
              <a:ext cx="53106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4000" b="1" dirty="0">
                  <a:solidFill>
                    <a:srgbClr val="3694D0"/>
                  </a:solidFill>
                  <a:latin typeface="Montserrat Bold"/>
                </a:rPr>
                <a:t>Διαδικτυακή Εφαρμογή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8D1E166-AA1A-4856-A1E3-676E8173CF42}"/>
                </a:ext>
              </a:extLst>
            </p:cNvPr>
            <p:cNvSpPr txBox="1"/>
            <p:nvPr/>
          </p:nvSpPr>
          <p:spPr>
            <a:xfrm>
              <a:off x="2489273" y="5129244"/>
              <a:ext cx="22970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Blip>
                  <a:blip r:embed="rId7"/>
                </a:buBlip>
              </a:pPr>
              <a:r>
                <a:rPr lang="en-US" dirty="0">
                  <a:solidFill>
                    <a:srgbClr val="445469"/>
                  </a:solidFill>
                  <a:latin typeface="Montserrat Bold"/>
                </a:rPr>
                <a:t>HTML 5</a:t>
              </a:r>
              <a:endParaRPr lang="el-GR" dirty="0">
                <a:solidFill>
                  <a:srgbClr val="445469"/>
                </a:solidFill>
                <a:latin typeface="Montserrat Bold"/>
              </a:endParaRPr>
            </a:p>
          </p:txBody>
        </p:sp>
        <p:pic>
          <p:nvPicPr>
            <p:cNvPr id="4" name="Εικόνα 3">
              <a:extLst>
                <a:ext uri="{FF2B5EF4-FFF2-40B4-BE49-F238E27FC236}">
                  <a16:creationId xmlns:a16="http://schemas.microsoft.com/office/drawing/2014/main" id="{4900FD21-7784-43D0-BBCC-7CBAA10EB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5944" y="4831266"/>
              <a:ext cx="1242289" cy="1242289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5DEC943-D7D5-466E-81B9-E43BFD0815A8}"/>
                </a:ext>
              </a:extLst>
            </p:cNvPr>
            <p:cNvSpPr txBox="1"/>
            <p:nvPr/>
          </p:nvSpPr>
          <p:spPr>
            <a:xfrm>
              <a:off x="2489273" y="6858000"/>
              <a:ext cx="22970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Blip>
                  <a:blip r:embed="rId7"/>
                </a:buBlip>
              </a:pPr>
              <a:r>
                <a:rPr lang="en-US" dirty="0">
                  <a:solidFill>
                    <a:srgbClr val="445469"/>
                  </a:solidFill>
                  <a:latin typeface="Montserrat Bold"/>
                </a:rPr>
                <a:t>CSS 3</a:t>
              </a:r>
              <a:endParaRPr lang="el-GR" dirty="0">
                <a:solidFill>
                  <a:srgbClr val="445469"/>
                </a:solidFill>
                <a:latin typeface="Montserrat Bold"/>
              </a:endParaRPr>
            </a:p>
          </p:txBody>
        </p:sp>
        <p:pic>
          <p:nvPicPr>
            <p:cNvPr id="44" name="Εικόνα 43">
              <a:extLst>
                <a:ext uri="{FF2B5EF4-FFF2-40B4-BE49-F238E27FC236}">
                  <a16:creationId xmlns:a16="http://schemas.microsoft.com/office/drawing/2014/main" id="{0CE3B0B5-5342-4715-9AA6-887509253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5944" y="6560022"/>
              <a:ext cx="1242289" cy="1242289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961F867-DF3F-4B6C-99A6-7308C30897C5}"/>
                </a:ext>
              </a:extLst>
            </p:cNvPr>
            <p:cNvSpPr txBox="1"/>
            <p:nvPr/>
          </p:nvSpPr>
          <p:spPr>
            <a:xfrm>
              <a:off x="2489272" y="8586756"/>
              <a:ext cx="27770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Blip>
                  <a:blip r:embed="rId7"/>
                </a:buBlip>
              </a:pPr>
              <a:r>
                <a:rPr lang="en-US" dirty="0">
                  <a:solidFill>
                    <a:srgbClr val="445469"/>
                  </a:solidFill>
                  <a:latin typeface="Montserrat Bold"/>
                </a:rPr>
                <a:t>JavaScript</a:t>
              </a:r>
              <a:endParaRPr lang="el-GR" dirty="0">
                <a:solidFill>
                  <a:srgbClr val="445469"/>
                </a:solidFill>
                <a:latin typeface="Montserrat Bold"/>
              </a:endParaRPr>
            </a:p>
          </p:txBody>
        </p:sp>
        <p:pic>
          <p:nvPicPr>
            <p:cNvPr id="52" name="Εικόνα 51">
              <a:extLst>
                <a:ext uri="{FF2B5EF4-FFF2-40B4-BE49-F238E27FC236}">
                  <a16:creationId xmlns:a16="http://schemas.microsoft.com/office/drawing/2014/main" id="{30A4E7C1-078C-475A-97E8-F5DDA46CC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3189" y="8288778"/>
              <a:ext cx="2498456" cy="1404582"/>
            </a:xfrm>
            <a:prstGeom prst="rect">
              <a:avLst/>
            </a:prstGeom>
          </p:spPr>
        </p:pic>
      </p:grpSp>
      <p:grpSp>
        <p:nvGrpSpPr>
          <p:cNvPr id="3" name="Ομάδα 2">
            <a:extLst>
              <a:ext uri="{FF2B5EF4-FFF2-40B4-BE49-F238E27FC236}">
                <a16:creationId xmlns:a16="http://schemas.microsoft.com/office/drawing/2014/main" id="{BBC8CDBD-1427-43E0-9283-A068BB1071E4}"/>
              </a:ext>
            </a:extLst>
          </p:cNvPr>
          <p:cNvGrpSpPr/>
          <p:nvPr/>
        </p:nvGrpSpPr>
        <p:grpSpPr>
          <a:xfrm>
            <a:off x="9641510" y="3688854"/>
            <a:ext cx="5313092" cy="4304822"/>
            <a:chOff x="9641510" y="3688854"/>
            <a:chExt cx="5313092" cy="430482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B3F303B-A153-43A0-AEC3-9611C0998498}"/>
                </a:ext>
              </a:extLst>
            </p:cNvPr>
            <p:cNvSpPr txBox="1"/>
            <p:nvPr/>
          </p:nvSpPr>
          <p:spPr>
            <a:xfrm>
              <a:off x="9643940" y="3688854"/>
              <a:ext cx="53106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4000" b="1" dirty="0">
                  <a:solidFill>
                    <a:srgbClr val="3694D0"/>
                  </a:solidFill>
                  <a:latin typeface="Montserrat Bold"/>
                </a:rPr>
                <a:t>Τοπικός Διακομιστής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3149872-6D9A-4448-9C20-30F09D54AD14}"/>
                </a:ext>
              </a:extLst>
            </p:cNvPr>
            <p:cNvSpPr txBox="1"/>
            <p:nvPr/>
          </p:nvSpPr>
          <p:spPr>
            <a:xfrm>
              <a:off x="9643940" y="5129244"/>
              <a:ext cx="22970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Blip>
                  <a:blip r:embed="rId7"/>
                </a:buBlip>
              </a:pPr>
              <a:r>
                <a:rPr lang="en-US" dirty="0">
                  <a:solidFill>
                    <a:srgbClr val="445469"/>
                  </a:solidFill>
                  <a:latin typeface="Montserrat Bold"/>
                </a:rPr>
                <a:t>PHP 7</a:t>
              </a:r>
              <a:endParaRPr lang="el-GR" dirty="0">
                <a:solidFill>
                  <a:srgbClr val="445469"/>
                </a:solidFill>
                <a:latin typeface="Montserrat Bold"/>
              </a:endParaRPr>
            </a:p>
          </p:txBody>
        </p:sp>
        <p:pic>
          <p:nvPicPr>
            <p:cNvPr id="58" name="Εικόνα 57">
              <a:extLst>
                <a:ext uri="{FF2B5EF4-FFF2-40B4-BE49-F238E27FC236}">
                  <a16:creationId xmlns:a16="http://schemas.microsoft.com/office/drawing/2014/main" id="{EF072341-0CA8-44F8-B8EF-79F4F6443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90611" y="4622259"/>
              <a:ext cx="1637909" cy="1637909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A082FD0-75A1-48FF-92FF-11E07FC7188E}"/>
                </a:ext>
              </a:extLst>
            </p:cNvPr>
            <p:cNvSpPr txBox="1"/>
            <p:nvPr/>
          </p:nvSpPr>
          <p:spPr>
            <a:xfrm>
              <a:off x="9641510" y="6862752"/>
              <a:ext cx="22970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Blip>
                  <a:blip r:embed="rId7"/>
                </a:buBlip>
              </a:pPr>
              <a:r>
                <a:rPr lang="en-US" dirty="0">
                  <a:solidFill>
                    <a:srgbClr val="445469"/>
                  </a:solidFill>
                  <a:latin typeface="Montserrat Bold"/>
                </a:rPr>
                <a:t>MySQL</a:t>
              </a:r>
              <a:endParaRPr lang="el-GR" dirty="0">
                <a:solidFill>
                  <a:srgbClr val="445469"/>
                </a:solidFill>
                <a:latin typeface="Montserrat Bold"/>
              </a:endParaRPr>
            </a:p>
          </p:txBody>
        </p:sp>
        <p:pic>
          <p:nvPicPr>
            <p:cNvPr id="65" name="Εικόνα 64">
              <a:extLst>
                <a:ext uri="{FF2B5EF4-FFF2-40B4-BE49-F238E27FC236}">
                  <a16:creationId xmlns:a16="http://schemas.microsoft.com/office/drawing/2014/main" id="{FDE7C4BB-1D92-4D8E-A1D2-4B54CEA16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72941" y="6355767"/>
              <a:ext cx="1637909" cy="1637909"/>
            </a:xfrm>
            <a:prstGeom prst="rect">
              <a:avLst/>
            </a:prstGeom>
          </p:spPr>
        </p:pic>
      </p:grpSp>
      <p:grpSp>
        <p:nvGrpSpPr>
          <p:cNvPr id="5" name="Ομάδα 4">
            <a:extLst>
              <a:ext uri="{FF2B5EF4-FFF2-40B4-BE49-F238E27FC236}">
                <a16:creationId xmlns:a16="http://schemas.microsoft.com/office/drawing/2014/main" id="{D373C60B-05C7-447D-ADC4-2B35DCA33189}"/>
              </a:ext>
            </a:extLst>
          </p:cNvPr>
          <p:cNvGrpSpPr/>
          <p:nvPr/>
        </p:nvGrpSpPr>
        <p:grpSpPr>
          <a:xfrm>
            <a:off x="17105150" y="3795094"/>
            <a:ext cx="5432372" cy="5898266"/>
            <a:chOff x="17105150" y="3795094"/>
            <a:chExt cx="5432372" cy="589826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38F64D9-F85D-4695-956C-371A4D481744}"/>
                </a:ext>
              </a:extLst>
            </p:cNvPr>
            <p:cNvSpPr txBox="1"/>
            <p:nvPr/>
          </p:nvSpPr>
          <p:spPr>
            <a:xfrm>
              <a:off x="17226860" y="3795094"/>
              <a:ext cx="53106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4000" b="1" dirty="0">
                  <a:solidFill>
                    <a:srgbClr val="3694D0"/>
                  </a:solidFill>
                  <a:latin typeface="Montserrat Bold"/>
                </a:rPr>
                <a:t>Μικροελεγκτές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7E1993E-07E9-493B-8512-A6410FBE91CA}"/>
                </a:ext>
              </a:extLst>
            </p:cNvPr>
            <p:cNvSpPr txBox="1"/>
            <p:nvPr/>
          </p:nvSpPr>
          <p:spPr>
            <a:xfrm>
              <a:off x="17105150" y="5129411"/>
              <a:ext cx="22970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Blip>
                  <a:blip r:embed="rId7"/>
                </a:buBlip>
              </a:pPr>
              <a:r>
                <a:rPr lang="en-US" dirty="0">
                  <a:solidFill>
                    <a:srgbClr val="445469"/>
                  </a:solidFill>
                  <a:latin typeface="Montserrat Bold"/>
                </a:rPr>
                <a:t>C++ *</a:t>
              </a:r>
              <a:endParaRPr lang="el-GR" dirty="0">
                <a:solidFill>
                  <a:srgbClr val="445469"/>
                </a:solidFill>
                <a:latin typeface="Montserrat Bold"/>
              </a:endParaRPr>
            </a:p>
          </p:txBody>
        </p:sp>
        <p:pic>
          <p:nvPicPr>
            <p:cNvPr id="68" name="Εικόνα 67">
              <a:extLst>
                <a:ext uri="{FF2B5EF4-FFF2-40B4-BE49-F238E27FC236}">
                  <a16:creationId xmlns:a16="http://schemas.microsoft.com/office/drawing/2014/main" id="{B35CF739-DFC1-4027-99E6-C2595CF2F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51821" y="4622426"/>
              <a:ext cx="1637909" cy="1637909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476C37A-AD70-4BEC-AFEA-8F1D847FD4CA}"/>
                </a:ext>
              </a:extLst>
            </p:cNvPr>
            <p:cNvSpPr txBox="1"/>
            <p:nvPr/>
          </p:nvSpPr>
          <p:spPr>
            <a:xfrm>
              <a:off x="17105150" y="6886766"/>
              <a:ext cx="2798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Blip>
                  <a:blip r:embed="rId7"/>
                </a:buBlip>
              </a:pPr>
              <a:r>
                <a:rPr lang="en-US" dirty="0">
                  <a:solidFill>
                    <a:srgbClr val="445469"/>
                  </a:solidFill>
                  <a:latin typeface="Montserrat Bold"/>
                </a:rPr>
                <a:t>Processing</a:t>
              </a:r>
              <a:endParaRPr lang="el-GR" dirty="0">
                <a:solidFill>
                  <a:srgbClr val="445469"/>
                </a:solidFill>
                <a:latin typeface="Montserrat Bold"/>
              </a:endParaRPr>
            </a:p>
          </p:txBody>
        </p:sp>
        <p:pic>
          <p:nvPicPr>
            <p:cNvPr id="70" name="Εικόνα 69">
              <a:extLst>
                <a:ext uri="{FF2B5EF4-FFF2-40B4-BE49-F238E27FC236}">
                  <a16:creationId xmlns:a16="http://schemas.microsoft.com/office/drawing/2014/main" id="{F3D00237-8CA2-480F-BAD6-B527F11DA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40072" y="6477519"/>
              <a:ext cx="1457668" cy="1457668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7EE85BD-B23F-468C-85AB-2686B2340CB5}"/>
                </a:ext>
              </a:extLst>
            </p:cNvPr>
            <p:cNvSpPr txBox="1"/>
            <p:nvPr/>
          </p:nvSpPr>
          <p:spPr>
            <a:xfrm>
              <a:off x="17105150" y="8616927"/>
              <a:ext cx="22970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Blip>
                  <a:blip r:embed="rId7"/>
                </a:buBlip>
              </a:pPr>
              <a:r>
                <a:rPr lang="en-US" dirty="0">
                  <a:solidFill>
                    <a:srgbClr val="445469"/>
                  </a:solidFill>
                  <a:latin typeface="Montserrat Bold"/>
                </a:rPr>
                <a:t>Wiring</a:t>
              </a:r>
              <a:endParaRPr lang="el-GR" dirty="0">
                <a:solidFill>
                  <a:srgbClr val="445469"/>
                </a:solidFill>
                <a:latin typeface="Montserrat Bold"/>
              </a:endParaRPr>
            </a:p>
          </p:txBody>
        </p:sp>
        <p:pic>
          <p:nvPicPr>
            <p:cNvPr id="72" name="Εικόνα 71">
              <a:extLst>
                <a:ext uri="{FF2B5EF4-FFF2-40B4-BE49-F238E27FC236}">
                  <a16:creationId xmlns:a16="http://schemas.microsoft.com/office/drawing/2014/main" id="{7D149E0B-F280-4C4A-9702-C61F76AA9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40072" y="8235692"/>
              <a:ext cx="1457668" cy="1457668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B67E170-ACFC-4B7B-8236-0459F6DD40B6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</p:spTree>
    <p:extLst>
      <p:ext uri="{BB962C8B-B14F-4D97-AF65-F5344CB8AC3E}">
        <p14:creationId xmlns:p14="http://schemas.microsoft.com/office/powerpoint/2010/main" val="37451194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7856938" y="225155"/>
            <a:ext cx="8663782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ΘΕΩΡΗΤΙΚΟ ΥΠΟΒΑΘΡΟ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9765650" y="1414546"/>
            <a:ext cx="4842609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rPr>
              <a:t>Γλώσσες Προγραμματισμού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Μησσήν Στέφανος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Α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</a:t>
              </a: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.: 91432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737572"/>
                </a:solidFill>
                <a:latin typeface="Calibri" panose="020F0502020204030204"/>
              </a:rPr>
              <a:t>12</a:t>
            </a:r>
            <a:endParaRPr kumimoji="0" lang="el-GR" sz="2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1829F5-7F7E-4C1F-91F0-DFD4F64DFAFC}"/>
              </a:ext>
            </a:extLst>
          </p:cNvPr>
          <p:cNvSpPr txBox="1"/>
          <p:nvPr/>
        </p:nvSpPr>
        <p:spPr>
          <a:xfrm>
            <a:off x="8120519" y="2692140"/>
            <a:ext cx="8259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4000" b="1" noProof="0" dirty="0">
                <a:solidFill>
                  <a:srgbClr val="445469"/>
                </a:solidFill>
                <a:latin typeface="Montserrat Bold"/>
              </a:rPr>
              <a:t>Βιβλιοθήκες</a:t>
            </a:r>
            <a:r>
              <a:rPr kumimoji="0" lang="el-GR" sz="40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/>
                <a:ea typeface="+mn-ea"/>
                <a:cs typeface="+mn-cs"/>
              </a:rPr>
              <a:t> που χρησιμοποιήθηκαν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/>
                <a:ea typeface="+mn-ea"/>
                <a:cs typeface="+mn-cs"/>
              </a:rPr>
              <a:t>:</a:t>
            </a:r>
            <a:endParaRPr kumimoji="0" lang="el-GR" sz="40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Montserrat Bold"/>
              <a:ea typeface="+mn-ea"/>
              <a:cs typeface="+mn-cs"/>
            </a:endParaRPr>
          </a:p>
        </p:txBody>
      </p:sp>
      <p:grpSp>
        <p:nvGrpSpPr>
          <p:cNvPr id="2" name="Ομάδα 1">
            <a:extLst>
              <a:ext uri="{FF2B5EF4-FFF2-40B4-BE49-F238E27FC236}">
                <a16:creationId xmlns:a16="http://schemas.microsoft.com/office/drawing/2014/main" id="{16C4F0EB-0671-464D-ADFB-F747878C73A0}"/>
              </a:ext>
            </a:extLst>
          </p:cNvPr>
          <p:cNvGrpSpPr/>
          <p:nvPr/>
        </p:nvGrpSpPr>
        <p:grpSpPr>
          <a:xfrm>
            <a:off x="1387307" y="4855691"/>
            <a:ext cx="4353451" cy="4616577"/>
            <a:chOff x="1387307" y="4855691"/>
            <a:chExt cx="4353451" cy="461657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1F42B31-FC28-4992-A4F8-E2A1591E3968}"/>
                </a:ext>
              </a:extLst>
            </p:cNvPr>
            <p:cNvSpPr txBox="1"/>
            <p:nvPr/>
          </p:nvSpPr>
          <p:spPr>
            <a:xfrm>
              <a:off x="1994867" y="4855691"/>
              <a:ext cx="32714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Blip>
                  <a:blip r:embed="rId7"/>
                </a:buBlip>
              </a:pPr>
              <a:r>
                <a:rPr lang="en-US" dirty="0" err="1">
                  <a:solidFill>
                    <a:srgbClr val="445469"/>
                  </a:solidFill>
                  <a:latin typeface="Montserrat Bold"/>
                </a:rPr>
                <a:t>BootStrap</a:t>
              </a:r>
              <a:r>
                <a:rPr lang="en-US" dirty="0">
                  <a:solidFill>
                    <a:srgbClr val="445469"/>
                  </a:solidFill>
                  <a:latin typeface="Montserrat Bold"/>
                </a:rPr>
                <a:t> 4</a:t>
              </a:r>
              <a:endParaRPr lang="el-GR" dirty="0">
                <a:solidFill>
                  <a:srgbClr val="445469"/>
                </a:solidFill>
                <a:latin typeface="Montserrat Bold"/>
              </a:endParaRPr>
            </a:p>
          </p:txBody>
        </p:sp>
        <p:pic>
          <p:nvPicPr>
            <p:cNvPr id="39" name="Εικόνα 38">
              <a:extLst>
                <a:ext uri="{FF2B5EF4-FFF2-40B4-BE49-F238E27FC236}">
                  <a16:creationId xmlns:a16="http://schemas.microsoft.com/office/drawing/2014/main" id="{F0E2EB9E-F7D3-4D49-9117-73B568F6A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7307" y="6444745"/>
              <a:ext cx="4353451" cy="3027523"/>
            </a:xfrm>
            <a:prstGeom prst="rect">
              <a:avLst/>
            </a:prstGeom>
          </p:spPr>
        </p:pic>
      </p:grpSp>
      <p:grpSp>
        <p:nvGrpSpPr>
          <p:cNvPr id="3" name="Ομάδα 2">
            <a:extLst>
              <a:ext uri="{FF2B5EF4-FFF2-40B4-BE49-F238E27FC236}">
                <a16:creationId xmlns:a16="http://schemas.microsoft.com/office/drawing/2014/main" id="{1D4CBD0D-27F3-4959-8CED-93629631C9A4}"/>
              </a:ext>
            </a:extLst>
          </p:cNvPr>
          <p:cNvGrpSpPr/>
          <p:nvPr/>
        </p:nvGrpSpPr>
        <p:grpSpPr>
          <a:xfrm>
            <a:off x="8373323" y="4855691"/>
            <a:ext cx="7563852" cy="4945007"/>
            <a:chOff x="8373323" y="4855691"/>
            <a:chExt cx="7563852" cy="494500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E2DBAA7-31FA-4456-8CD4-A20CBB318115}"/>
                </a:ext>
              </a:extLst>
            </p:cNvPr>
            <p:cNvSpPr txBox="1"/>
            <p:nvPr/>
          </p:nvSpPr>
          <p:spPr>
            <a:xfrm>
              <a:off x="10903889" y="4855691"/>
              <a:ext cx="27770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Blip>
                  <a:blip r:embed="rId7"/>
                </a:buBlip>
              </a:pPr>
              <a:r>
                <a:rPr lang="en-US" dirty="0">
                  <a:solidFill>
                    <a:srgbClr val="445469"/>
                  </a:solidFill>
                  <a:latin typeface="Montserrat Bold"/>
                </a:rPr>
                <a:t>Charts.JS</a:t>
              </a:r>
              <a:endParaRPr lang="el-GR" dirty="0">
                <a:solidFill>
                  <a:srgbClr val="445469"/>
                </a:solidFill>
                <a:latin typeface="Montserrat Bold"/>
              </a:endParaRPr>
            </a:p>
          </p:txBody>
        </p:sp>
        <p:pic>
          <p:nvPicPr>
            <p:cNvPr id="41" name="Εικόνα 40">
              <a:extLst>
                <a:ext uri="{FF2B5EF4-FFF2-40B4-BE49-F238E27FC236}">
                  <a16:creationId xmlns:a16="http://schemas.microsoft.com/office/drawing/2014/main" id="{D91EE2B9-8A91-40E8-B29D-93E189F84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3323" y="5836475"/>
              <a:ext cx="7563852" cy="3964223"/>
            </a:xfrm>
            <a:prstGeom prst="rect">
              <a:avLst/>
            </a:prstGeom>
          </p:spPr>
        </p:pic>
      </p:grpSp>
      <p:grpSp>
        <p:nvGrpSpPr>
          <p:cNvPr id="4" name="Ομάδα 3">
            <a:extLst>
              <a:ext uri="{FF2B5EF4-FFF2-40B4-BE49-F238E27FC236}">
                <a16:creationId xmlns:a16="http://schemas.microsoft.com/office/drawing/2014/main" id="{3BA17B3E-E8A6-4070-A17D-8D0D4856EDBB}"/>
              </a:ext>
            </a:extLst>
          </p:cNvPr>
          <p:cNvGrpSpPr/>
          <p:nvPr/>
        </p:nvGrpSpPr>
        <p:grpSpPr>
          <a:xfrm>
            <a:off x="18839002" y="4855690"/>
            <a:ext cx="3240356" cy="4616578"/>
            <a:chOff x="18839002" y="4855690"/>
            <a:chExt cx="3240356" cy="461657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B3F2B7D-D2A6-4C79-A7DC-FD74B45C1D2C}"/>
                </a:ext>
              </a:extLst>
            </p:cNvPr>
            <p:cNvSpPr txBox="1"/>
            <p:nvPr/>
          </p:nvSpPr>
          <p:spPr>
            <a:xfrm>
              <a:off x="19302317" y="4855690"/>
              <a:ext cx="27770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Blip>
                  <a:blip r:embed="rId7"/>
                </a:buBlip>
              </a:pPr>
              <a:r>
                <a:rPr lang="en-US" dirty="0" err="1">
                  <a:solidFill>
                    <a:srgbClr val="445469"/>
                  </a:solidFill>
                  <a:latin typeface="Montserrat Bold"/>
                </a:rPr>
                <a:t>JQuery</a:t>
              </a:r>
              <a:endParaRPr lang="el-GR" dirty="0">
                <a:solidFill>
                  <a:srgbClr val="445469"/>
                </a:solidFill>
                <a:latin typeface="Montserrat Bold"/>
              </a:endParaRPr>
            </a:p>
          </p:txBody>
        </p:sp>
        <p:pic>
          <p:nvPicPr>
            <p:cNvPr id="46" name="Εικόνα 45">
              <a:extLst>
                <a:ext uri="{FF2B5EF4-FFF2-40B4-BE49-F238E27FC236}">
                  <a16:creationId xmlns:a16="http://schemas.microsoft.com/office/drawing/2014/main" id="{5972450C-F694-4320-B8A5-0E0B48698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39002" y="6391330"/>
              <a:ext cx="3080938" cy="3080938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352FBFB-3739-40ED-88B6-883A5E0E4E71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</p:spTree>
    <p:extLst>
      <p:ext uri="{BB962C8B-B14F-4D97-AF65-F5344CB8AC3E}">
        <p14:creationId xmlns:p14="http://schemas.microsoft.com/office/powerpoint/2010/main" val="17897396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7856938" y="225155"/>
            <a:ext cx="8663782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ΘΕΩΡΗΤΙΚΟ ΥΠΟΒΑΘΡΟ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9587436" y="1414546"/>
            <a:ext cx="5199052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rPr>
              <a:t>Υλικός</a:t>
            </a:r>
            <a:r>
              <a:rPr kumimoji="0" lang="el-GR" sz="3200" b="0" i="0" u="none" strike="noStrike" kern="1200" cap="none" spc="0" normalizeH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rPr>
              <a:t> Εξοπλισμός - 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rPr>
              <a:t>Hardware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Μησσήν Στέφανος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Α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</a:t>
              </a: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.: 91432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</a:t>
            </a:r>
            <a:endParaRPr kumimoji="0" lang="el-GR" sz="2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Ομάδα 1">
            <a:extLst>
              <a:ext uri="{FF2B5EF4-FFF2-40B4-BE49-F238E27FC236}">
                <a16:creationId xmlns:a16="http://schemas.microsoft.com/office/drawing/2014/main" id="{0A18C8BA-9CB9-40EA-98D7-D72D151F3C7D}"/>
              </a:ext>
            </a:extLst>
          </p:cNvPr>
          <p:cNvGrpSpPr/>
          <p:nvPr/>
        </p:nvGrpSpPr>
        <p:grpSpPr>
          <a:xfrm>
            <a:off x="2489273" y="2620892"/>
            <a:ext cx="11895510" cy="4412688"/>
            <a:chOff x="2489273" y="2620892"/>
            <a:chExt cx="11895510" cy="4412688"/>
          </a:xfrm>
        </p:grpSpPr>
        <p:pic>
          <p:nvPicPr>
            <p:cNvPr id="3" name="Εικόνα 2">
              <a:extLst>
                <a:ext uri="{FF2B5EF4-FFF2-40B4-BE49-F238E27FC236}">
                  <a16:creationId xmlns:a16="http://schemas.microsoft.com/office/drawing/2014/main" id="{AF8B9066-C4B8-49A3-A044-88DFC88D3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9273" y="3626271"/>
              <a:ext cx="4690014" cy="340730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3DE23E-3CF4-4C0E-95DD-730226F119E4}"/>
                </a:ext>
              </a:extLst>
            </p:cNvPr>
            <p:cNvSpPr txBox="1"/>
            <p:nvPr/>
          </p:nvSpPr>
          <p:spPr>
            <a:xfrm>
              <a:off x="2871036" y="2681717"/>
              <a:ext cx="42693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Blip>
                  <a:blip r:embed="rId8"/>
                </a:buBlip>
              </a:pPr>
              <a:r>
                <a:rPr lang="en-US" dirty="0">
                  <a:solidFill>
                    <a:srgbClr val="445469"/>
                  </a:solidFill>
                  <a:latin typeface="Montserrat Bold"/>
                </a:rPr>
                <a:t>Arduino Uno Rev3</a:t>
              </a:r>
              <a:endParaRPr lang="el-GR" dirty="0">
                <a:solidFill>
                  <a:srgbClr val="445469"/>
                </a:solidFill>
                <a:latin typeface="Montserrat Bold"/>
              </a:endParaRPr>
            </a:p>
          </p:txBody>
        </p:sp>
        <p:pic>
          <p:nvPicPr>
            <p:cNvPr id="7" name="Εικόνα 6">
              <a:extLst>
                <a:ext uri="{FF2B5EF4-FFF2-40B4-BE49-F238E27FC236}">
                  <a16:creationId xmlns:a16="http://schemas.microsoft.com/office/drawing/2014/main" id="{563244FA-58EA-4363-B5EF-121893D3D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4093" y="3336702"/>
              <a:ext cx="3796938" cy="352129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9130A2F-0C58-43E8-913C-970A0ECF4D4A}"/>
                </a:ext>
              </a:extLst>
            </p:cNvPr>
            <p:cNvSpPr txBox="1"/>
            <p:nvPr/>
          </p:nvSpPr>
          <p:spPr>
            <a:xfrm>
              <a:off x="10115431" y="2620892"/>
              <a:ext cx="42693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Blip>
                  <a:blip r:embed="rId8"/>
                </a:buBlip>
              </a:pPr>
              <a:r>
                <a:rPr lang="en-US" dirty="0">
                  <a:solidFill>
                    <a:srgbClr val="445469"/>
                  </a:solidFill>
                  <a:latin typeface="Montserrat Bold"/>
                </a:rPr>
                <a:t>WeMos D1 R2</a:t>
              </a:r>
              <a:endParaRPr lang="el-GR" dirty="0">
                <a:solidFill>
                  <a:srgbClr val="445469"/>
                </a:solidFill>
                <a:latin typeface="Montserrat Bold"/>
              </a:endParaRPr>
            </a:p>
          </p:txBody>
        </p:sp>
      </p:grpSp>
      <p:grpSp>
        <p:nvGrpSpPr>
          <p:cNvPr id="4" name="Ομάδα 3">
            <a:extLst>
              <a:ext uri="{FF2B5EF4-FFF2-40B4-BE49-F238E27FC236}">
                <a16:creationId xmlns:a16="http://schemas.microsoft.com/office/drawing/2014/main" id="{083385D3-DFBB-4A50-9904-BBAD01DF3B9D}"/>
              </a:ext>
            </a:extLst>
          </p:cNvPr>
          <p:cNvGrpSpPr/>
          <p:nvPr/>
        </p:nvGrpSpPr>
        <p:grpSpPr>
          <a:xfrm>
            <a:off x="17619728" y="2620891"/>
            <a:ext cx="5237540" cy="4232615"/>
            <a:chOff x="17619728" y="2620891"/>
            <a:chExt cx="5237540" cy="423261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8BE560A-6EE4-4839-89EC-1B012B178833}"/>
                </a:ext>
              </a:extLst>
            </p:cNvPr>
            <p:cNvSpPr txBox="1"/>
            <p:nvPr/>
          </p:nvSpPr>
          <p:spPr>
            <a:xfrm>
              <a:off x="18587916" y="2620891"/>
              <a:ext cx="42693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Blip>
                  <a:blip r:embed="rId8"/>
                </a:buBlip>
              </a:pPr>
              <a:r>
                <a:rPr lang="en-US" dirty="0">
                  <a:solidFill>
                    <a:srgbClr val="445469"/>
                  </a:solidFill>
                  <a:latin typeface="Montserrat Bold"/>
                </a:rPr>
                <a:t>DHT 22</a:t>
              </a:r>
              <a:endParaRPr lang="el-GR" dirty="0">
                <a:solidFill>
                  <a:srgbClr val="445469"/>
                </a:solidFill>
                <a:latin typeface="Montserrat Bold"/>
              </a:endParaRPr>
            </a:p>
          </p:txBody>
        </p:sp>
        <p:pic>
          <p:nvPicPr>
            <p:cNvPr id="24" name="Εικόνα 23">
              <a:extLst>
                <a:ext uri="{FF2B5EF4-FFF2-40B4-BE49-F238E27FC236}">
                  <a16:creationId xmlns:a16="http://schemas.microsoft.com/office/drawing/2014/main" id="{E9775377-995C-425D-ABD6-3D3972263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9728" y="3267222"/>
              <a:ext cx="3586284" cy="3586284"/>
            </a:xfrm>
            <a:prstGeom prst="rect">
              <a:avLst/>
            </a:prstGeom>
          </p:spPr>
        </p:pic>
      </p:grpSp>
      <p:pic>
        <p:nvPicPr>
          <p:cNvPr id="10" name="Εικόνα 9">
            <a:extLst>
              <a:ext uri="{FF2B5EF4-FFF2-40B4-BE49-F238E27FC236}">
                <a16:creationId xmlns:a16="http://schemas.microsoft.com/office/drawing/2014/main" id="{E0F34FBB-CC65-4596-9456-722199759F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410" y="8300835"/>
            <a:ext cx="4062803" cy="291835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8D1DAC0-882F-4498-9AD8-8BF2DD323D50}"/>
              </a:ext>
            </a:extLst>
          </p:cNvPr>
          <p:cNvSpPr txBox="1"/>
          <p:nvPr/>
        </p:nvSpPr>
        <p:spPr>
          <a:xfrm>
            <a:off x="2353324" y="7344042"/>
            <a:ext cx="530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8"/>
              </a:buBlip>
            </a:pPr>
            <a:r>
              <a:rPr lang="en-US" dirty="0">
                <a:solidFill>
                  <a:srgbClr val="445469"/>
                </a:solidFill>
                <a:latin typeface="Montserrat Bold"/>
              </a:rPr>
              <a:t>Arduino Ethernet Shield</a:t>
            </a:r>
            <a:endParaRPr lang="el-GR" dirty="0">
              <a:solidFill>
                <a:srgbClr val="445469"/>
              </a:solidFill>
              <a:latin typeface="Montserrat Bold"/>
            </a:endParaRPr>
          </a:p>
        </p:txBody>
      </p:sp>
      <p:grpSp>
        <p:nvGrpSpPr>
          <p:cNvPr id="5" name="Ομάδα 4">
            <a:extLst>
              <a:ext uri="{FF2B5EF4-FFF2-40B4-BE49-F238E27FC236}">
                <a16:creationId xmlns:a16="http://schemas.microsoft.com/office/drawing/2014/main" id="{A75ACED4-8F27-445C-9F46-1F6A2F9E0E8D}"/>
              </a:ext>
            </a:extLst>
          </p:cNvPr>
          <p:cNvGrpSpPr/>
          <p:nvPr/>
        </p:nvGrpSpPr>
        <p:grpSpPr>
          <a:xfrm>
            <a:off x="9572521" y="7399861"/>
            <a:ext cx="12252975" cy="4481970"/>
            <a:chOff x="9572521" y="7399861"/>
            <a:chExt cx="12252975" cy="4481970"/>
          </a:xfrm>
        </p:grpSpPr>
        <p:pic>
          <p:nvPicPr>
            <p:cNvPr id="29" name="Εικόνα 28">
              <a:extLst>
                <a:ext uri="{FF2B5EF4-FFF2-40B4-BE49-F238E27FC236}">
                  <a16:creationId xmlns:a16="http://schemas.microsoft.com/office/drawing/2014/main" id="{D962D135-6B5A-41E4-AB27-142ECC741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5589" y="7819028"/>
              <a:ext cx="4062803" cy="4062803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1635797-BE92-454E-AE0B-1DB86E080093}"/>
                </a:ext>
              </a:extLst>
            </p:cNvPr>
            <p:cNvSpPr txBox="1"/>
            <p:nvPr/>
          </p:nvSpPr>
          <p:spPr>
            <a:xfrm>
              <a:off x="9572521" y="7399861"/>
              <a:ext cx="53047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Blip>
                  <a:blip r:embed="rId8"/>
                </a:buBlip>
              </a:pPr>
              <a:r>
                <a:rPr lang="en-US" dirty="0">
                  <a:solidFill>
                    <a:srgbClr val="445469"/>
                  </a:solidFill>
                  <a:latin typeface="Montserrat Bold"/>
                </a:rPr>
                <a:t>Breadboard 400 pins</a:t>
              </a:r>
              <a:endParaRPr lang="el-GR" dirty="0">
                <a:solidFill>
                  <a:srgbClr val="445469"/>
                </a:solidFill>
                <a:latin typeface="Montserrat Bold"/>
              </a:endParaRPr>
            </a:p>
          </p:txBody>
        </p:sp>
        <p:pic>
          <p:nvPicPr>
            <p:cNvPr id="35" name="Εικόνα 34">
              <a:extLst>
                <a:ext uri="{FF2B5EF4-FFF2-40B4-BE49-F238E27FC236}">
                  <a16:creationId xmlns:a16="http://schemas.microsoft.com/office/drawing/2014/main" id="{DF2A0A30-199C-4356-8AF2-8463681CC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43789" y="8001333"/>
              <a:ext cx="3535108" cy="3217854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02285E1-6B7F-4AE9-B273-BE3949C85F9F}"/>
                </a:ext>
              </a:extLst>
            </p:cNvPr>
            <p:cNvSpPr txBox="1"/>
            <p:nvPr/>
          </p:nvSpPr>
          <p:spPr>
            <a:xfrm>
              <a:off x="16520720" y="7399861"/>
              <a:ext cx="53047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Blip>
                  <a:blip r:embed="rId8"/>
                </a:buBlip>
              </a:pPr>
              <a:r>
                <a:rPr lang="en-US" dirty="0">
                  <a:solidFill>
                    <a:srgbClr val="445469"/>
                  </a:solidFill>
                  <a:latin typeface="Montserrat Bold"/>
                </a:rPr>
                <a:t>Router TG585 v7</a:t>
              </a:r>
              <a:endParaRPr lang="el-GR" dirty="0">
                <a:solidFill>
                  <a:srgbClr val="445469"/>
                </a:solidFill>
                <a:latin typeface="Montserrat Bold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36A202F-20A1-41C0-A100-315943941119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</p:spTree>
    <p:extLst>
      <p:ext uri="{BB962C8B-B14F-4D97-AF65-F5344CB8AC3E}">
        <p14:creationId xmlns:p14="http://schemas.microsoft.com/office/powerpoint/2010/main" val="32289137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7856938" y="225155"/>
            <a:ext cx="8663782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ΘΕΩΡΗΤΙΚΟ ΥΠΟΒΑΘΡΟ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9587436" y="1414546"/>
            <a:ext cx="5199052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rPr>
              <a:t>Υλικός Εξοπλισμός -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rPr>
              <a:t>Hardware</a:t>
            </a: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Μησσήν Στέφανος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Α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</a:t>
              </a: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.: 91432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</a:t>
            </a:r>
            <a:endParaRPr kumimoji="0" lang="el-GR" sz="2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Ομάδα 1">
            <a:extLst>
              <a:ext uri="{FF2B5EF4-FFF2-40B4-BE49-F238E27FC236}">
                <a16:creationId xmlns:a16="http://schemas.microsoft.com/office/drawing/2014/main" id="{225D4BBE-B673-40A3-BC8B-D9DD9F9DDA01}"/>
              </a:ext>
            </a:extLst>
          </p:cNvPr>
          <p:cNvGrpSpPr/>
          <p:nvPr/>
        </p:nvGrpSpPr>
        <p:grpSpPr>
          <a:xfrm>
            <a:off x="2091966" y="3815485"/>
            <a:ext cx="4269352" cy="5607633"/>
            <a:chOff x="2091966" y="3815485"/>
            <a:chExt cx="4269352" cy="5607633"/>
          </a:xfrm>
        </p:grpSpPr>
        <p:pic>
          <p:nvPicPr>
            <p:cNvPr id="3" name="Εικόνα 2">
              <a:extLst>
                <a:ext uri="{FF2B5EF4-FFF2-40B4-BE49-F238E27FC236}">
                  <a16:creationId xmlns:a16="http://schemas.microsoft.com/office/drawing/2014/main" id="{AF8B9066-C4B8-49A3-A044-88DFC88D3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1966" y="5449401"/>
              <a:ext cx="3973717" cy="3973717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3DE23E-3CF4-4C0E-95DD-730226F119E4}"/>
                </a:ext>
              </a:extLst>
            </p:cNvPr>
            <p:cNvSpPr txBox="1"/>
            <p:nvPr/>
          </p:nvSpPr>
          <p:spPr>
            <a:xfrm>
              <a:off x="2091966" y="3815485"/>
              <a:ext cx="42693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marR="0" lvl="0" indent="-57150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Blip>
                  <a:blip r:embed="rId8"/>
                </a:buBlip>
                <a:tabLst/>
                <a:defRPr/>
              </a:pPr>
              <a:r>
                <a:rPr lang="el-GR" dirty="0">
                  <a:solidFill>
                    <a:srgbClr val="445469"/>
                  </a:solidFill>
                  <a:latin typeface="Montserrat Bold"/>
                </a:rPr>
                <a:t>Καλώδια </a:t>
              </a:r>
              <a:r>
                <a:rPr lang="en-US" dirty="0">
                  <a:solidFill>
                    <a:srgbClr val="445469"/>
                  </a:solidFill>
                  <a:latin typeface="Montserrat Bold"/>
                </a:rPr>
                <a:t>Jumper</a:t>
              </a:r>
              <a:endParaRPr kumimoji="0" lang="el-GR" sz="36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/>
                <a:ea typeface="+mn-ea"/>
                <a:cs typeface="+mn-cs"/>
              </a:endParaRPr>
            </a:p>
          </p:txBody>
        </p:sp>
      </p:grpSp>
      <p:grpSp>
        <p:nvGrpSpPr>
          <p:cNvPr id="4" name="Ομάδα 3">
            <a:extLst>
              <a:ext uri="{FF2B5EF4-FFF2-40B4-BE49-F238E27FC236}">
                <a16:creationId xmlns:a16="http://schemas.microsoft.com/office/drawing/2014/main" id="{014FDF16-46B3-4302-BE11-63BA20E976FB}"/>
              </a:ext>
            </a:extLst>
          </p:cNvPr>
          <p:cNvGrpSpPr/>
          <p:nvPr/>
        </p:nvGrpSpPr>
        <p:grpSpPr>
          <a:xfrm>
            <a:off x="9488761" y="3815484"/>
            <a:ext cx="5294898" cy="5992780"/>
            <a:chOff x="9488761" y="3815484"/>
            <a:chExt cx="5294898" cy="5992780"/>
          </a:xfrm>
        </p:grpSpPr>
        <p:pic>
          <p:nvPicPr>
            <p:cNvPr id="7" name="Εικόνα 6">
              <a:extLst>
                <a:ext uri="{FF2B5EF4-FFF2-40B4-BE49-F238E27FC236}">
                  <a16:creationId xmlns:a16="http://schemas.microsoft.com/office/drawing/2014/main" id="{563244FA-58EA-4363-B5EF-121893D3D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6522" y="4993689"/>
              <a:ext cx="4814575" cy="4814575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976BA02-CF7B-4031-9B66-793C2C5A633D}"/>
                </a:ext>
              </a:extLst>
            </p:cNvPr>
            <p:cNvSpPr txBox="1"/>
            <p:nvPr/>
          </p:nvSpPr>
          <p:spPr>
            <a:xfrm>
              <a:off x="9488761" y="3815484"/>
              <a:ext cx="52948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marR="0" lvl="0" indent="-57150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Blip>
                  <a:blip r:embed="rId8"/>
                </a:buBlip>
                <a:tabLst/>
                <a:defRPr/>
              </a:pPr>
              <a:r>
                <a:rPr kumimoji="0" lang="el-GR" sz="3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Καλ</a:t>
              </a:r>
              <a:r>
                <a:rPr lang="el-GR" dirty="0" err="1">
                  <a:solidFill>
                    <a:srgbClr val="445469"/>
                  </a:solidFill>
                  <a:latin typeface="Montserrat Bold"/>
                </a:rPr>
                <a:t>ώδιο</a:t>
              </a:r>
              <a:r>
                <a:rPr lang="el-GR" dirty="0">
                  <a:solidFill>
                    <a:srgbClr val="445469"/>
                  </a:solidFill>
                  <a:latin typeface="Montserrat Bold"/>
                </a:rPr>
                <a:t> </a:t>
              </a:r>
              <a:r>
                <a:rPr lang="en-US" dirty="0">
                  <a:solidFill>
                    <a:srgbClr val="445469"/>
                  </a:solidFill>
                  <a:latin typeface="Montserrat Bold"/>
                </a:rPr>
                <a:t>RJ45 </a:t>
              </a: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Ethernet</a:t>
              </a:r>
              <a:endParaRPr kumimoji="0" lang="el-GR" sz="36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/>
                <a:ea typeface="+mn-ea"/>
                <a:cs typeface="+mn-cs"/>
              </a:endParaRPr>
            </a:p>
          </p:txBody>
        </p:sp>
      </p:grpSp>
      <p:grpSp>
        <p:nvGrpSpPr>
          <p:cNvPr id="5" name="Ομάδα 4">
            <a:extLst>
              <a:ext uri="{FF2B5EF4-FFF2-40B4-BE49-F238E27FC236}">
                <a16:creationId xmlns:a16="http://schemas.microsoft.com/office/drawing/2014/main" id="{7C62D639-4F35-49C4-90C6-87CD0109487A}"/>
              </a:ext>
            </a:extLst>
          </p:cNvPr>
          <p:cNvGrpSpPr/>
          <p:nvPr/>
        </p:nvGrpSpPr>
        <p:grpSpPr>
          <a:xfrm>
            <a:off x="17108761" y="3815485"/>
            <a:ext cx="5294898" cy="5992779"/>
            <a:chOff x="17108761" y="3815485"/>
            <a:chExt cx="5294898" cy="599277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9130A2F-0C58-43E8-913C-970A0ECF4D4A}"/>
                </a:ext>
              </a:extLst>
            </p:cNvPr>
            <p:cNvSpPr txBox="1"/>
            <p:nvPr/>
          </p:nvSpPr>
          <p:spPr>
            <a:xfrm>
              <a:off x="17108761" y="3815485"/>
              <a:ext cx="52948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marR="0" lvl="0" indent="-57150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Blip>
                  <a:blip r:embed="rId8"/>
                </a:buBlip>
                <a:tabLst/>
                <a:defRPr/>
              </a:pPr>
              <a:r>
                <a:rPr kumimoji="0" lang="el-GR" sz="3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Καλ</a:t>
              </a:r>
              <a:r>
                <a:rPr lang="el-GR" dirty="0" err="1">
                  <a:solidFill>
                    <a:srgbClr val="445469"/>
                  </a:solidFill>
                  <a:latin typeface="Montserrat Bold"/>
                </a:rPr>
                <a:t>ώδια</a:t>
              </a:r>
              <a:r>
                <a:rPr lang="el-GR" dirty="0">
                  <a:solidFill>
                    <a:srgbClr val="445469"/>
                  </a:solidFill>
                  <a:latin typeface="Montserrat Bold"/>
                </a:rPr>
                <a:t> Τροφοδοσίας</a:t>
              </a:r>
              <a:endParaRPr kumimoji="0" lang="el-GR" sz="36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/>
                <a:ea typeface="+mn-ea"/>
                <a:cs typeface="+mn-cs"/>
              </a:endParaRPr>
            </a:p>
          </p:txBody>
        </p:sp>
        <p:pic>
          <p:nvPicPr>
            <p:cNvPr id="34" name="Εικόνα 33">
              <a:extLst>
                <a:ext uri="{FF2B5EF4-FFF2-40B4-BE49-F238E27FC236}">
                  <a16:creationId xmlns:a16="http://schemas.microsoft.com/office/drawing/2014/main" id="{15DDA1AC-60A0-4AC4-9906-32FD40321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57055" y="4993689"/>
              <a:ext cx="4798308" cy="4814575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D3140CD-FB93-4F2D-9D9E-C2B71794EBAD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</p:spTree>
    <p:extLst>
      <p:ext uri="{BB962C8B-B14F-4D97-AF65-F5344CB8AC3E}">
        <p14:creationId xmlns:p14="http://schemas.microsoft.com/office/powerpoint/2010/main" val="40854651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7856938" y="225155"/>
            <a:ext cx="8663782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ΘΕΩΡΗΤΙΚΟ ΥΠΟΒΑΘΡΟ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9088076" y="1414546"/>
            <a:ext cx="6197787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rPr>
              <a:t>Πλατφόρμες Ανάπτυξης Λογισμικού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Μησσήν Στέφανος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Α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</a:t>
              </a: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.: 91432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</a:t>
            </a:r>
            <a:endParaRPr kumimoji="0" lang="el-GR" sz="2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Ομάδα 1">
            <a:extLst>
              <a:ext uri="{FF2B5EF4-FFF2-40B4-BE49-F238E27FC236}">
                <a16:creationId xmlns:a16="http://schemas.microsoft.com/office/drawing/2014/main" id="{07832234-BC33-4719-B53D-90DF43F66719}"/>
              </a:ext>
            </a:extLst>
          </p:cNvPr>
          <p:cNvGrpSpPr/>
          <p:nvPr/>
        </p:nvGrpSpPr>
        <p:grpSpPr>
          <a:xfrm>
            <a:off x="1607872" y="3815482"/>
            <a:ext cx="4269352" cy="4942143"/>
            <a:chOff x="1607872" y="3815482"/>
            <a:chExt cx="4269352" cy="4942143"/>
          </a:xfrm>
        </p:grpSpPr>
        <p:pic>
          <p:nvPicPr>
            <p:cNvPr id="3" name="Εικόνα 2">
              <a:extLst>
                <a:ext uri="{FF2B5EF4-FFF2-40B4-BE49-F238E27FC236}">
                  <a16:creationId xmlns:a16="http://schemas.microsoft.com/office/drawing/2014/main" id="{AF8B9066-C4B8-49A3-A044-88DFC88D3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1967" y="5457681"/>
              <a:ext cx="3313752" cy="329994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3DE23E-3CF4-4C0E-95DD-730226F119E4}"/>
                </a:ext>
              </a:extLst>
            </p:cNvPr>
            <p:cNvSpPr txBox="1"/>
            <p:nvPr/>
          </p:nvSpPr>
          <p:spPr>
            <a:xfrm>
              <a:off x="1607872" y="3815482"/>
              <a:ext cx="42693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marR="0" lvl="0" indent="-57150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Blip>
                  <a:blip r:embed="rId8"/>
                </a:buBlip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Visual Studio Code</a:t>
              </a:r>
            </a:p>
          </p:txBody>
        </p:sp>
      </p:grpSp>
      <p:grpSp>
        <p:nvGrpSpPr>
          <p:cNvPr id="4" name="Ομάδα 3">
            <a:extLst>
              <a:ext uri="{FF2B5EF4-FFF2-40B4-BE49-F238E27FC236}">
                <a16:creationId xmlns:a16="http://schemas.microsoft.com/office/drawing/2014/main" id="{D6F42F02-63C5-4186-BCD7-979BD120438A}"/>
              </a:ext>
            </a:extLst>
          </p:cNvPr>
          <p:cNvGrpSpPr/>
          <p:nvPr/>
        </p:nvGrpSpPr>
        <p:grpSpPr>
          <a:xfrm>
            <a:off x="7690985" y="3815482"/>
            <a:ext cx="3299944" cy="4939375"/>
            <a:chOff x="7690985" y="3815482"/>
            <a:chExt cx="3299944" cy="4939375"/>
          </a:xfrm>
        </p:grpSpPr>
        <p:pic>
          <p:nvPicPr>
            <p:cNvPr id="7" name="Εικόνα 6">
              <a:extLst>
                <a:ext uri="{FF2B5EF4-FFF2-40B4-BE49-F238E27FC236}">
                  <a16:creationId xmlns:a16="http://schemas.microsoft.com/office/drawing/2014/main" id="{563244FA-58EA-4363-B5EF-121893D3D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0985" y="5454913"/>
              <a:ext cx="3299944" cy="3299944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976BA02-CF7B-4031-9B66-793C2C5A633D}"/>
                </a:ext>
              </a:extLst>
            </p:cNvPr>
            <p:cNvSpPr txBox="1"/>
            <p:nvPr/>
          </p:nvSpPr>
          <p:spPr>
            <a:xfrm>
              <a:off x="8164220" y="3815482"/>
              <a:ext cx="23534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marR="0" lvl="0" indent="-57150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Blip>
                  <a:blip r:embed="rId8"/>
                </a:buBlip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Brackets</a:t>
              </a:r>
              <a:endParaRPr kumimoji="0" lang="el-GR" sz="36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/>
                <a:ea typeface="+mn-ea"/>
                <a:cs typeface="+mn-cs"/>
              </a:endParaRPr>
            </a:p>
          </p:txBody>
        </p:sp>
      </p:grpSp>
      <p:grpSp>
        <p:nvGrpSpPr>
          <p:cNvPr id="5" name="Ομάδα 4">
            <a:extLst>
              <a:ext uri="{FF2B5EF4-FFF2-40B4-BE49-F238E27FC236}">
                <a16:creationId xmlns:a16="http://schemas.microsoft.com/office/drawing/2014/main" id="{7366B6D7-0A16-4893-AEB4-A4F27FC5FD4C}"/>
              </a:ext>
            </a:extLst>
          </p:cNvPr>
          <p:cNvGrpSpPr/>
          <p:nvPr/>
        </p:nvGrpSpPr>
        <p:grpSpPr>
          <a:xfrm>
            <a:off x="13014749" y="3815483"/>
            <a:ext cx="3297176" cy="4818349"/>
            <a:chOff x="13014749" y="3815483"/>
            <a:chExt cx="3297176" cy="481834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9130A2F-0C58-43E8-913C-970A0ECF4D4A}"/>
                </a:ext>
              </a:extLst>
            </p:cNvPr>
            <p:cNvSpPr txBox="1"/>
            <p:nvPr/>
          </p:nvSpPr>
          <p:spPr>
            <a:xfrm>
              <a:off x="13014749" y="3815483"/>
              <a:ext cx="32971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marR="0" lvl="0" indent="-57150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Blip>
                  <a:blip r:embed="rId8"/>
                </a:buBlip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Arduino</a:t>
              </a:r>
              <a:r>
                <a:rPr kumimoji="0" lang="en-US" sz="3600" b="0" i="0" u="none" strike="noStrike" kern="1200" cap="none" spc="0" normalizeH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 IDE</a:t>
              </a:r>
              <a:endParaRPr kumimoji="0" lang="el-GR" sz="36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/>
                <a:ea typeface="+mn-ea"/>
                <a:cs typeface="+mn-cs"/>
              </a:endParaRPr>
            </a:p>
          </p:txBody>
        </p:sp>
        <p:pic>
          <p:nvPicPr>
            <p:cNvPr id="34" name="Εικόνα 33">
              <a:extLst>
                <a:ext uri="{FF2B5EF4-FFF2-40B4-BE49-F238E27FC236}">
                  <a16:creationId xmlns:a16="http://schemas.microsoft.com/office/drawing/2014/main" id="{15DDA1AC-60A0-4AC4-9906-32FD40321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4749" y="5336656"/>
              <a:ext cx="3297176" cy="3297176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D3140CD-FB93-4F2D-9D9E-C2B71794EBAD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  <p:grpSp>
        <p:nvGrpSpPr>
          <p:cNvPr id="6" name="Ομάδα 5">
            <a:extLst>
              <a:ext uri="{FF2B5EF4-FFF2-40B4-BE49-F238E27FC236}">
                <a16:creationId xmlns:a16="http://schemas.microsoft.com/office/drawing/2014/main" id="{E08B067A-2F98-4FC7-B842-C2ECA98949ED}"/>
              </a:ext>
            </a:extLst>
          </p:cNvPr>
          <p:cNvGrpSpPr/>
          <p:nvPr/>
        </p:nvGrpSpPr>
        <p:grpSpPr>
          <a:xfrm>
            <a:off x="18808980" y="3815483"/>
            <a:ext cx="3271416" cy="4818349"/>
            <a:chOff x="18808980" y="3815483"/>
            <a:chExt cx="3271416" cy="481834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790025-703E-4238-8AE5-528E82AE90C5}"/>
                </a:ext>
              </a:extLst>
            </p:cNvPr>
            <p:cNvSpPr txBox="1"/>
            <p:nvPr/>
          </p:nvSpPr>
          <p:spPr>
            <a:xfrm>
              <a:off x="19326686" y="3815483"/>
              <a:ext cx="22360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marR="0" lvl="0" indent="-57150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Blip>
                  <a:blip r:embed="rId8"/>
                </a:buBlip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XAMPP</a:t>
              </a:r>
              <a:endParaRPr kumimoji="0" lang="el-GR" sz="36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/>
                <a:ea typeface="+mn-ea"/>
                <a:cs typeface="+mn-cs"/>
              </a:endParaRPr>
            </a:p>
          </p:txBody>
        </p:sp>
        <p:pic>
          <p:nvPicPr>
            <p:cNvPr id="26" name="Εικόνα 25">
              <a:extLst>
                <a:ext uri="{FF2B5EF4-FFF2-40B4-BE49-F238E27FC236}">
                  <a16:creationId xmlns:a16="http://schemas.microsoft.com/office/drawing/2014/main" id="{FF391913-2E8A-4407-810C-8C7E1B37B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08980" y="5336656"/>
              <a:ext cx="3271416" cy="32971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08916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EBE8A8-23C2-7D41-9C66-67A56BE1AF7B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rgbClr val="2C2E3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06CB3F-0A74-7E44-A691-ECD4729B69D2}"/>
              </a:ext>
            </a:extLst>
          </p:cNvPr>
          <p:cNvGrpSpPr/>
          <p:nvPr/>
        </p:nvGrpSpPr>
        <p:grpSpPr>
          <a:xfrm>
            <a:off x="1746875" y="3625389"/>
            <a:ext cx="8150159" cy="2579943"/>
            <a:chOff x="8759695" y="5397774"/>
            <a:chExt cx="8150159" cy="257994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D28819-4465-3A49-8D25-CCC10105D14A}"/>
                </a:ext>
              </a:extLst>
            </p:cNvPr>
            <p:cNvSpPr txBox="1"/>
            <p:nvPr/>
          </p:nvSpPr>
          <p:spPr>
            <a:xfrm>
              <a:off x="8773980" y="5397774"/>
              <a:ext cx="6858260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8000" b="1" i="0" u="none" strike="noStrike" kern="1200" cap="none" spc="0" normalizeH="0" baseline="0" noProof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Ενότητα </a:t>
              </a:r>
              <a:r>
                <a:rPr kumimoji="0" lang="en-US" sz="8000" b="1" i="0" u="none" strike="noStrike" kern="1200" cap="none" spc="0" normalizeH="0" baseline="0" noProof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113D40-989D-764C-B70D-4B5EE50C37BB}"/>
                </a:ext>
              </a:extLst>
            </p:cNvPr>
            <p:cNvSpPr txBox="1"/>
            <p:nvPr/>
          </p:nvSpPr>
          <p:spPr>
            <a:xfrm>
              <a:off x="8759695" y="7023610"/>
              <a:ext cx="8150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l-GR" sz="2800" spc="600" dirty="0">
                  <a:solidFill>
                    <a:srgbClr val="FEFEFE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ΥΛΙΚΟ ΜΕΡΟΣ &amp;</a:t>
              </a:r>
              <a:r>
                <a:rPr lang="en-US" sz="2800" spc="600" dirty="0">
                  <a:solidFill>
                    <a:srgbClr val="FEFEFE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 </a:t>
              </a:r>
              <a:r>
                <a:rPr lang="el-GR" sz="2800" spc="600" dirty="0">
                  <a:solidFill>
                    <a:srgbClr val="FEFEFE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ΣΥΝΔΕΣΜΟΛΟΓΙΑ ΣΥΣΤΗΜΑΤΟΣ</a:t>
              </a:r>
              <a:endParaRPr kumimoji="0" lang="en-US" sz="2800" b="0" i="0" u="none" strike="noStrike" kern="1200" cap="none" spc="600" normalizeH="0" baseline="0" noProof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9D1B4304-7FA6-7B43-B5BF-5AFDD8787BDB}"/>
              </a:ext>
            </a:extLst>
          </p:cNvPr>
          <p:cNvSpPr/>
          <p:nvPr/>
        </p:nvSpPr>
        <p:spPr>
          <a:xfrm rot="16200000" flipV="1">
            <a:off x="-1240269" y="3471798"/>
            <a:ext cx="4511808" cy="93485"/>
          </a:xfrm>
          <a:prstGeom prst="rect">
            <a:avLst/>
          </a:prstGeom>
          <a:solidFill>
            <a:srgbClr val="177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8489324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3642611" y="225155"/>
            <a:ext cx="17092436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ts val="10000"/>
              </a:lnSpc>
              <a:defRPr/>
            </a:pPr>
            <a:r>
              <a:rPr lang="el-GR" sz="6600" b="1" dirty="0">
                <a:solidFill>
                  <a:srgbClr val="445469"/>
                </a:solidFill>
                <a:latin typeface="Montserrat Bold" charset="0"/>
                <a:ea typeface="Montserrat Bold" charset="0"/>
                <a:cs typeface="Montserrat Bold" charset="0"/>
              </a:rPr>
              <a:t>ΥΛΙΚΟ ΜΕΡΟΣ &amp;</a:t>
            </a:r>
            <a:r>
              <a:rPr lang="en-US" sz="6600" b="1" dirty="0">
                <a:solidFill>
                  <a:srgbClr val="445469"/>
                </a:solidFill>
                <a:latin typeface="Montserrat Bold" charset="0"/>
                <a:ea typeface="Montserrat Bold" charset="0"/>
                <a:cs typeface="Montserrat Bold" charset="0"/>
              </a:rPr>
              <a:t> </a:t>
            </a:r>
            <a:r>
              <a:rPr lang="el-GR" sz="6600" b="1" dirty="0">
                <a:solidFill>
                  <a:srgbClr val="445469"/>
                </a:solidFill>
                <a:latin typeface="Montserrat Bold" charset="0"/>
                <a:ea typeface="Montserrat Bold" charset="0"/>
                <a:cs typeface="Montserrat Bold" charset="0"/>
              </a:rPr>
              <a:t>ΣΥΝΔΕΣΜΟΛΟΓΙΑ ΣΥΣΤΗΜΑΤΟΣ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9697768" y="1414546"/>
            <a:ext cx="4978414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3200" dirty="0">
                <a:solidFill>
                  <a:srgbClr val="FFFFFF">
                    <a:lumMod val="65000"/>
                  </a:srgbClr>
                </a:solidFill>
                <a:latin typeface="Montserrat Light" charset="0"/>
                <a:ea typeface="Montserrat Light" charset="0"/>
                <a:cs typeface="Montserrat Light" charset="0"/>
              </a:rPr>
              <a:t>Συνδεσμολογία συστημάτων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Μησσήν Στέφανος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Α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</a:t>
              </a: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.: 91432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737572"/>
                  </a:solidFill>
                  <a:latin typeface="Calibri" panose="020F0502020204030204"/>
                </a:rPr>
                <a:t>3</a:t>
              </a:r>
              <a:endParaRPr kumimoji="0" lang="el-GR" sz="36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17</a:t>
            </a:r>
            <a:endParaRPr kumimoji="0" lang="el-GR" sz="2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3140CD-FB93-4F2D-9D9E-C2B71794EBAD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  <p:pic>
        <p:nvPicPr>
          <p:cNvPr id="2" name="Εικόνα 1">
            <a:extLst>
              <a:ext uri="{FF2B5EF4-FFF2-40B4-BE49-F238E27FC236}">
                <a16:creationId xmlns:a16="http://schemas.microsoft.com/office/drawing/2014/main" id="{9A5A99F6-E8AB-4BE8-A9F4-8D4C4A35A8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1047" y="2794155"/>
            <a:ext cx="7559400" cy="4506642"/>
          </a:xfrm>
          <a:prstGeom prst="rect">
            <a:avLst/>
          </a:prstGeom>
        </p:spPr>
      </p:pic>
      <p:pic>
        <p:nvPicPr>
          <p:cNvPr id="4" name="Εικόνα 3">
            <a:extLst>
              <a:ext uri="{FF2B5EF4-FFF2-40B4-BE49-F238E27FC236}">
                <a16:creationId xmlns:a16="http://schemas.microsoft.com/office/drawing/2014/main" id="{9A493C9D-1A91-40D1-8570-0634BF4277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1048" y="7773492"/>
            <a:ext cx="7559400" cy="2588097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70E9F9BA-DD66-4436-AB32-385EDE439A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55586" y="2794156"/>
            <a:ext cx="11148073" cy="756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921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3642611" y="225155"/>
            <a:ext cx="17092436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ΥΛΙΚΟ ΜΕΡΟΣ &amp;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 </a:t>
            </a: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ΣΥΝΔΕΣΜΟΛΟΓΙΑ ΣΥΣΤΗΜΑΤΟΣ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9697768" y="1414546"/>
            <a:ext cx="4978414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rPr>
              <a:t>Συνδεσμολογία συστημάτων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Μησσήν Στέφανος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Α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</a:t>
              </a: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.: 91432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  <a:endParaRPr kumimoji="0" lang="el-GR" sz="36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l-GR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3140CD-FB93-4F2D-9D9E-C2B71794EBAD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9846A7FC-AC43-4B6E-A158-96846CE0D4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0325" y="3170547"/>
            <a:ext cx="7273902" cy="584743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Εικόνα 5">
            <a:extLst>
              <a:ext uri="{FF2B5EF4-FFF2-40B4-BE49-F238E27FC236}">
                <a16:creationId xmlns:a16="http://schemas.microsoft.com/office/drawing/2014/main" id="{97594EE5-5976-4FBE-88A0-782514EAEA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56677" y="3065929"/>
            <a:ext cx="9931509" cy="613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106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3642611" y="225155"/>
            <a:ext cx="17092436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ΥΛΙΚΟ ΜΕΡΟΣ &amp;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 </a:t>
            </a: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ΣΥΝΔΕΣΜΟΛΟΓΙΑ ΣΥΣΤΗΜΑΤΟΣ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0393760" y="1414546"/>
            <a:ext cx="3586431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rPr>
              <a:t>Συλλογή Δεδομένων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Μησσήν Στέφανος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Α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</a:t>
              </a: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.: 91432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737572"/>
                  </a:solidFill>
                  <a:latin typeface="Calibri" panose="020F0502020204030204"/>
                </a:rPr>
                <a:t>3</a:t>
              </a:r>
              <a:endParaRPr kumimoji="0" lang="el-GR" sz="36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l-GR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3140CD-FB93-4F2D-9D9E-C2B71794EBAD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  <p:pic>
        <p:nvPicPr>
          <p:cNvPr id="2" name="Εικόνα 1">
            <a:extLst>
              <a:ext uri="{FF2B5EF4-FFF2-40B4-BE49-F238E27FC236}">
                <a16:creationId xmlns:a16="http://schemas.microsoft.com/office/drawing/2014/main" id="{AB63843F-6EB6-471A-BE15-30D89A53FC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8002" y="2289419"/>
            <a:ext cx="16243597" cy="904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512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9463046" y="225155"/>
            <a:ext cx="5451557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l-GR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ΠΕΡΙΕΧΟΜΕΝΑ</a:t>
            </a:r>
            <a:endParaRPr lang="en-US" sz="66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grpSp>
        <p:nvGrpSpPr>
          <p:cNvPr id="6" name="Ομάδα 5">
            <a:extLst>
              <a:ext uri="{FF2B5EF4-FFF2-40B4-BE49-F238E27FC236}">
                <a16:creationId xmlns:a16="http://schemas.microsoft.com/office/drawing/2014/main" id="{72784718-126D-470D-B6B3-15B933C16E13}"/>
              </a:ext>
            </a:extLst>
          </p:cNvPr>
          <p:cNvGrpSpPr/>
          <p:nvPr/>
        </p:nvGrpSpPr>
        <p:grpSpPr>
          <a:xfrm>
            <a:off x="9434227" y="8848530"/>
            <a:ext cx="4130501" cy="2035044"/>
            <a:chOff x="9434227" y="8848530"/>
            <a:chExt cx="4130501" cy="2035044"/>
          </a:xfrm>
        </p:grpSpPr>
        <p:sp>
          <p:nvSpPr>
            <p:cNvPr id="46" name="TextBox 45"/>
            <p:cNvSpPr txBox="1"/>
            <p:nvPr/>
          </p:nvSpPr>
          <p:spPr>
            <a:xfrm>
              <a:off x="10663549" y="9633443"/>
              <a:ext cx="2901179" cy="58477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l-GR" sz="3200" b="1" dirty="0">
                  <a:solidFill>
                    <a:schemeClr val="tx2"/>
                  </a:solidFill>
                  <a:latin typeface="Montserrat Bold" charset="0"/>
                  <a:ea typeface="Montserrat Bold" charset="0"/>
                  <a:cs typeface="Montserrat Bold" charset="0"/>
                </a:rPr>
                <a:t>Συμπεράσματα 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434227" y="8848530"/>
              <a:ext cx="1027845" cy="2035044"/>
            </a:xfrm>
            <a:prstGeom prst="rect">
              <a:avLst/>
            </a:prstGeom>
            <a:noFill/>
          </p:spPr>
          <p:txBody>
            <a:bodyPr wrap="none" tIns="640080" rtlCol="0">
              <a:spAutoFit/>
            </a:bodyPr>
            <a:lstStyle/>
            <a:p>
              <a:pPr algn="ctr">
                <a:lnSpc>
                  <a:spcPts val="10000"/>
                </a:lnSpc>
              </a:pPr>
              <a:r>
                <a:rPr lang="en-US" sz="11500" dirty="0">
                  <a:solidFill>
                    <a:schemeClr val="accent5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5</a:t>
              </a:r>
            </a:p>
          </p:txBody>
        </p:sp>
      </p:grpSp>
      <p:grpSp>
        <p:nvGrpSpPr>
          <p:cNvPr id="5" name="Ομάδα 4">
            <a:extLst>
              <a:ext uri="{FF2B5EF4-FFF2-40B4-BE49-F238E27FC236}">
                <a16:creationId xmlns:a16="http://schemas.microsoft.com/office/drawing/2014/main" id="{DCBAF9E6-1C2D-4201-90D0-5ABA6CEAC906}"/>
              </a:ext>
            </a:extLst>
          </p:cNvPr>
          <p:cNvGrpSpPr/>
          <p:nvPr/>
        </p:nvGrpSpPr>
        <p:grpSpPr>
          <a:xfrm>
            <a:off x="12468777" y="5493136"/>
            <a:ext cx="10057877" cy="2183219"/>
            <a:chOff x="12468777" y="5493136"/>
            <a:chExt cx="10057877" cy="2183219"/>
          </a:xfrm>
        </p:grpSpPr>
        <p:sp>
          <p:nvSpPr>
            <p:cNvPr id="43" name="TextBox 42"/>
            <p:cNvSpPr txBox="1"/>
            <p:nvPr/>
          </p:nvSpPr>
          <p:spPr>
            <a:xfrm>
              <a:off x="14218097" y="5712464"/>
              <a:ext cx="8308557" cy="553998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l-GR" sz="3000" b="1" dirty="0">
                  <a:solidFill>
                    <a:schemeClr val="tx2"/>
                  </a:solidFill>
                  <a:latin typeface="Montserrat Bold" charset="0"/>
                  <a:ea typeface="Montserrat Bold" charset="0"/>
                  <a:cs typeface="Montserrat Bold" charset="0"/>
                </a:rPr>
                <a:t>Σχεδίαση και υλοποίηση διαδικτυακής εφαρμογής</a:t>
              </a:r>
              <a:endPara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endParaRPr>
            </a:p>
          </p:txBody>
        </p:sp>
        <p:sp>
          <p:nvSpPr>
            <p:cNvPr id="44" name="Subtitle 2"/>
            <p:cNvSpPr txBox="1">
              <a:spLocks/>
            </p:cNvSpPr>
            <p:nvPr/>
          </p:nvSpPr>
          <p:spPr>
            <a:xfrm>
              <a:off x="14107550" y="6317262"/>
              <a:ext cx="8308557" cy="1359093"/>
            </a:xfrm>
            <a:prstGeom prst="rect">
              <a:avLst/>
            </a:prstGeom>
          </p:spPr>
          <p:txBody>
            <a:bodyPr vert="horz" wrap="squar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 algn="l">
                <a:lnSpc>
                  <a:spcPts val="4300"/>
                </a:lnSpc>
                <a:buFont typeface="Arial" panose="020B0604020202020204" pitchFamily="34" charset="0"/>
                <a:buChar char="•"/>
              </a:pPr>
              <a:r>
                <a:rPr lang="el-GR" sz="27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Περιγραφή Βάσης Δεδομένων</a:t>
              </a:r>
            </a:p>
            <a:p>
              <a:pPr marL="457200" indent="-457200" algn="l">
                <a:lnSpc>
                  <a:spcPts val="4300"/>
                </a:lnSpc>
                <a:buFont typeface="Arial" panose="020B0604020202020204" pitchFamily="34" charset="0"/>
                <a:buChar char="•"/>
              </a:pPr>
              <a:r>
                <a:rPr lang="el-GR" sz="27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Παρουσίαση Καρτελών Διαδικτυακής Εφαρμογής</a:t>
              </a:r>
              <a:endPara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2468777" y="5493136"/>
              <a:ext cx="931665" cy="2043636"/>
            </a:xfrm>
            <a:prstGeom prst="rect">
              <a:avLst/>
            </a:prstGeom>
            <a:noFill/>
          </p:spPr>
          <p:txBody>
            <a:bodyPr wrap="none" tIns="640080" rtlCol="0">
              <a:spAutoFit/>
            </a:bodyPr>
            <a:lstStyle/>
            <a:p>
              <a:pPr algn="ctr">
                <a:lnSpc>
                  <a:spcPts val="10000"/>
                </a:lnSpc>
              </a:pPr>
              <a:r>
                <a:rPr lang="en-US" sz="115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4</a:t>
              </a:r>
            </a:p>
          </p:txBody>
        </p:sp>
      </p:grpSp>
      <p:grpSp>
        <p:nvGrpSpPr>
          <p:cNvPr id="3" name="Ομάδα 2">
            <a:extLst>
              <a:ext uri="{FF2B5EF4-FFF2-40B4-BE49-F238E27FC236}">
                <a16:creationId xmlns:a16="http://schemas.microsoft.com/office/drawing/2014/main" id="{A2408339-EFCB-4AA8-AFB8-E0A0C9E0AA81}"/>
              </a:ext>
            </a:extLst>
          </p:cNvPr>
          <p:cNvGrpSpPr/>
          <p:nvPr/>
        </p:nvGrpSpPr>
        <p:grpSpPr>
          <a:xfrm>
            <a:off x="1697228" y="5560541"/>
            <a:ext cx="9215222" cy="2750174"/>
            <a:chOff x="1697228" y="5560541"/>
            <a:chExt cx="9215222" cy="2750174"/>
          </a:xfrm>
        </p:grpSpPr>
        <p:sp>
          <p:nvSpPr>
            <p:cNvPr id="72" name="TextBox 71"/>
            <p:cNvSpPr txBox="1"/>
            <p:nvPr/>
          </p:nvSpPr>
          <p:spPr>
            <a:xfrm>
              <a:off x="3391304" y="5712291"/>
              <a:ext cx="7452168" cy="553998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l-GR" sz="3000" b="1" dirty="0">
                  <a:solidFill>
                    <a:schemeClr val="tx2"/>
                  </a:solidFill>
                  <a:latin typeface="Montserrat Bold" charset="0"/>
                  <a:ea typeface="Montserrat Bold" charset="0"/>
                  <a:cs typeface="Montserrat Bold" charset="0"/>
                </a:rPr>
                <a:t>Θεωρητικό Υπόβαθρο εννοιών &amp; εξοπλισμού</a:t>
              </a:r>
              <a:endPara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endParaRPr>
            </a:p>
          </p:txBody>
        </p:sp>
        <p:sp>
          <p:nvSpPr>
            <p:cNvPr id="73" name="Subtitle 2"/>
            <p:cNvSpPr txBox="1">
              <a:spLocks/>
            </p:cNvSpPr>
            <p:nvPr/>
          </p:nvSpPr>
          <p:spPr>
            <a:xfrm>
              <a:off x="3280757" y="6317089"/>
              <a:ext cx="7631693" cy="1993626"/>
            </a:xfrm>
            <a:prstGeom prst="rect">
              <a:avLst/>
            </a:prstGeom>
          </p:spPr>
          <p:txBody>
            <a:bodyPr vert="horz" wrap="squar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 algn="l">
                <a:lnSpc>
                  <a:spcPts val="4300"/>
                </a:lnSpc>
                <a:buFont typeface="Arial" panose="020B0604020202020204" pitchFamily="34" charset="0"/>
                <a:buChar char="•"/>
              </a:pPr>
              <a:r>
                <a:rPr lang="el-GR" sz="27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Γλώσσες Προγραμματισμού</a:t>
              </a:r>
            </a:p>
            <a:p>
              <a:pPr marL="457200" indent="-457200" algn="l">
                <a:lnSpc>
                  <a:spcPts val="4300"/>
                </a:lnSpc>
                <a:buFont typeface="Arial" panose="020B0604020202020204" pitchFamily="34" charset="0"/>
                <a:buChar char="•"/>
              </a:pPr>
              <a:r>
                <a:rPr lang="el-GR" sz="27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Υλικός Εξοπλισμός – </a:t>
              </a:r>
              <a:r>
                <a:rPr lang="en-US" sz="27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Hardware</a:t>
              </a:r>
            </a:p>
            <a:p>
              <a:pPr marL="457200" indent="-457200" algn="l">
                <a:lnSpc>
                  <a:spcPts val="4300"/>
                </a:lnSpc>
                <a:buFont typeface="Arial" panose="020B0604020202020204" pitchFamily="34" charset="0"/>
                <a:buChar char="•"/>
              </a:pPr>
              <a:r>
                <a:rPr lang="el-GR" sz="27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Πλατφόρμες Ανάπτυξης Λογισμικού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697228" y="5560541"/>
              <a:ext cx="1042273" cy="2015745"/>
            </a:xfrm>
            <a:prstGeom prst="rect">
              <a:avLst/>
            </a:prstGeom>
            <a:noFill/>
          </p:spPr>
          <p:txBody>
            <a:bodyPr wrap="none" tIns="640080" rtlCol="0">
              <a:spAutoFit/>
            </a:bodyPr>
            <a:lstStyle/>
            <a:p>
              <a:pPr algn="ctr">
                <a:lnSpc>
                  <a:spcPts val="10000"/>
                </a:lnSpc>
              </a:pPr>
              <a:r>
                <a:rPr lang="en-US" sz="11500" dirty="0">
                  <a:solidFill>
                    <a:schemeClr val="accent2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2</a:t>
              </a:r>
            </a:p>
          </p:txBody>
        </p:sp>
      </p:grpSp>
      <p:grpSp>
        <p:nvGrpSpPr>
          <p:cNvPr id="4" name="Ομάδα 3">
            <a:extLst>
              <a:ext uri="{FF2B5EF4-FFF2-40B4-BE49-F238E27FC236}">
                <a16:creationId xmlns:a16="http://schemas.microsoft.com/office/drawing/2014/main" id="{09E6E878-472D-419B-8205-87A765188A0C}"/>
              </a:ext>
            </a:extLst>
          </p:cNvPr>
          <p:cNvGrpSpPr/>
          <p:nvPr/>
        </p:nvGrpSpPr>
        <p:grpSpPr>
          <a:xfrm>
            <a:off x="12468777" y="2328600"/>
            <a:ext cx="9159919" cy="2820718"/>
            <a:chOff x="12468777" y="2328600"/>
            <a:chExt cx="9159919" cy="2820718"/>
          </a:xfrm>
        </p:grpSpPr>
        <p:sp>
          <p:nvSpPr>
            <p:cNvPr id="66" name="TextBox 65"/>
            <p:cNvSpPr txBox="1"/>
            <p:nvPr/>
          </p:nvSpPr>
          <p:spPr>
            <a:xfrm>
              <a:off x="14107550" y="2550894"/>
              <a:ext cx="7344639" cy="553998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l-GR" sz="3000" b="1" dirty="0">
                  <a:solidFill>
                    <a:schemeClr val="tx2"/>
                  </a:solidFill>
                  <a:latin typeface="Montserrat Bold" charset="0"/>
                  <a:ea typeface="Montserrat Bold" charset="0"/>
                  <a:cs typeface="Montserrat Bold" charset="0"/>
                </a:rPr>
                <a:t>Υλικό μέρος και συνδεσμολογία συστήματος</a:t>
              </a:r>
              <a:endPara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endParaRPr>
            </a:p>
          </p:txBody>
        </p:sp>
        <p:sp>
          <p:nvSpPr>
            <p:cNvPr id="67" name="Subtitle 2"/>
            <p:cNvSpPr txBox="1">
              <a:spLocks/>
            </p:cNvSpPr>
            <p:nvPr/>
          </p:nvSpPr>
          <p:spPr>
            <a:xfrm>
              <a:off x="13997003" y="3155692"/>
              <a:ext cx="7631693" cy="1993626"/>
            </a:xfrm>
            <a:prstGeom prst="rect">
              <a:avLst/>
            </a:prstGeom>
          </p:spPr>
          <p:txBody>
            <a:bodyPr vert="horz" wrap="squar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 algn="l">
                <a:lnSpc>
                  <a:spcPts val="4300"/>
                </a:lnSpc>
                <a:buFont typeface="Arial" panose="020B0604020202020204" pitchFamily="34" charset="0"/>
                <a:buChar char="•"/>
              </a:pPr>
              <a:r>
                <a:rPr lang="el-GR" sz="27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Συνδεσμολογία Συστημάτων</a:t>
              </a:r>
            </a:p>
            <a:p>
              <a:pPr marL="457200" indent="-457200" algn="l">
                <a:lnSpc>
                  <a:spcPts val="4300"/>
                </a:lnSpc>
                <a:buFont typeface="Arial" panose="020B0604020202020204" pitchFamily="34" charset="0"/>
                <a:buChar char="•"/>
              </a:pPr>
              <a:r>
                <a:rPr lang="el-GR" sz="27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Συλλογή Δεδομένων</a:t>
              </a:r>
            </a:p>
            <a:p>
              <a:pPr marL="457200" indent="-457200" algn="l">
                <a:lnSpc>
                  <a:spcPts val="4300"/>
                </a:lnSpc>
                <a:buFont typeface="Arial" panose="020B0604020202020204" pitchFamily="34" charset="0"/>
                <a:buChar char="•"/>
              </a:pPr>
              <a:r>
                <a:rPr lang="el-GR" sz="27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Υπολογισμός κόστους</a:t>
              </a:r>
              <a:endPara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2468777" y="2328600"/>
              <a:ext cx="931665" cy="2043636"/>
            </a:xfrm>
            <a:prstGeom prst="rect">
              <a:avLst/>
            </a:prstGeom>
            <a:noFill/>
          </p:spPr>
          <p:txBody>
            <a:bodyPr wrap="none" tIns="640080" rtlCol="0">
              <a:spAutoFit/>
            </a:bodyPr>
            <a:lstStyle/>
            <a:p>
              <a:pPr algn="ctr">
                <a:lnSpc>
                  <a:spcPts val="10000"/>
                </a:lnSpc>
              </a:pPr>
              <a:r>
                <a:rPr lang="en-US" sz="115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3</a:t>
              </a:r>
            </a:p>
          </p:txBody>
        </p:sp>
      </p:grpSp>
      <p:grpSp>
        <p:nvGrpSpPr>
          <p:cNvPr id="2" name="Ομάδα 1">
            <a:extLst>
              <a:ext uri="{FF2B5EF4-FFF2-40B4-BE49-F238E27FC236}">
                <a16:creationId xmlns:a16="http://schemas.microsoft.com/office/drawing/2014/main" id="{3199EA93-7C7C-4FC6-8EFE-8C4A055C8AF0}"/>
              </a:ext>
            </a:extLst>
          </p:cNvPr>
          <p:cNvGrpSpPr/>
          <p:nvPr/>
        </p:nvGrpSpPr>
        <p:grpSpPr>
          <a:xfrm>
            <a:off x="2008212" y="2328600"/>
            <a:ext cx="5558780" cy="2683841"/>
            <a:chOff x="2008212" y="2328600"/>
            <a:chExt cx="5558780" cy="2683841"/>
          </a:xfrm>
        </p:grpSpPr>
        <p:sp>
          <p:nvSpPr>
            <p:cNvPr id="68" name="TextBox 67"/>
            <p:cNvSpPr txBox="1"/>
            <p:nvPr/>
          </p:nvSpPr>
          <p:spPr>
            <a:xfrm>
              <a:off x="3546796" y="2503272"/>
              <a:ext cx="1759969" cy="553998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l-GR" sz="3000" b="1" dirty="0">
                  <a:solidFill>
                    <a:schemeClr val="tx2"/>
                  </a:solidFill>
                  <a:latin typeface="Montserrat Bold" charset="0"/>
                  <a:ea typeface="Montserrat Bold" charset="0"/>
                  <a:cs typeface="Montserrat Bold" charset="0"/>
                </a:rPr>
                <a:t>Εισαγωγή</a:t>
              </a:r>
              <a:endPara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endParaRPr>
            </a:p>
          </p:txBody>
        </p:sp>
        <p:sp>
          <p:nvSpPr>
            <p:cNvPr id="71" name="Subtitle 2"/>
            <p:cNvSpPr txBox="1">
              <a:spLocks/>
            </p:cNvSpPr>
            <p:nvPr/>
          </p:nvSpPr>
          <p:spPr>
            <a:xfrm>
              <a:off x="3436250" y="3108070"/>
              <a:ext cx="4130742" cy="1904371"/>
            </a:xfrm>
            <a:prstGeom prst="rect">
              <a:avLst/>
            </a:prstGeom>
          </p:spPr>
          <p:txBody>
            <a:bodyPr vert="horz" wrap="squar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 algn="l">
                <a:lnSpc>
                  <a:spcPts val="4300"/>
                </a:lnSpc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el-GR" sz="27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Το πρόβλημα</a:t>
              </a:r>
            </a:p>
            <a:p>
              <a:pPr marL="457200" indent="-457200" algn="l">
                <a:lnSpc>
                  <a:spcPts val="4300"/>
                </a:lnSpc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el-GR" sz="27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Η ανάγκη</a:t>
              </a:r>
            </a:p>
            <a:p>
              <a:pPr marL="457200" indent="-457200" algn="l">
                <a:lnSpc>
                  <a:spcPts val="4300"/>
                </a:lnSpc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el-GR" sz="27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Στόχοι Διπλωματικής</a:t>
              </a:r>
              <a:endPara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2008212" y="2328600"/>
              <a:ext cx="731289" cy="2015745"/>
            </a:xfrm>
            <a:prstGeom prst="rect">
              <a:avLst/>
            </a:prstGeom>
            <a:noFill/>
          </p:spPr>
          <p:txBody>
            <a:bodyPr wrap="none" tIns="640080" rtlCol="0">
              <a:spAutoFit/>
            </a:bodyPr>
            <a:lstStyle/>
            <a:p>
              <a:pPr algn="ctr">
                <a:lnSpc>
                  <a:spcPts val="10000"/>
                </a:lnSpc>
              </a:pPr>
              <a:r>
                <a:rPr lang="en-US" sz="11500" dirty="0">
                  <a:solidFill>
                    <a:schemeClr val="accent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1</a:t>
              </a:r>
            </a:p>
          </p:txBody>
        </p:sp>
      </p:grp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l-GR" sz="3000" b="1" dirty="0">
                  <a:solidFill>
                    <a:srgbClr val="445469"/>
                  </a:solidFill>
                </a:rPr>
                <a:t>Μησσήν Στέφανος</a:t>
              </a:r>
              <a:endParaRPr lang="el-GR" sz="3000" b="1" i="1" dirty="0">
                <a:solidFill>
                  <a:srgbClr val="445469"/>
                </a:solidFill>
              </a:endParaRPr>
            </a:p>
            <a:p>
              <a:pPr algn="r"/>
              <a:r>
                <a:rPr lang="el-GR" sz="3000" b="1" i="1" dirty="0">
                  <a:solidFill>
                    <a:srgbClr val="445469"/>
                  </a:solidFill>
                </a:rPr>
                <a:t>Α</a:t>
              </a:r>
              <a:r>
                <a:rPr lang="en-US" sz="3000" b="1" i="1" dirty="0">
                  <a:solidFill>
                    <a:srgbClr val="445469"/>
                  </a:solidFill>
                  <a:latin typeface="Montserrat Bold"/>
                </a:rPr>
                <a:t>.</a:t>
              </a:r>
              <a:r>
                <a:rPr lang="el-GR" sz="3000" b="1" i="1" dirty="0">
                  <a:solidFill>
                    <a:srgbClr val="445469"/>
                  </a:solidFill>
                </a:rPr>
                <a:t>Μ</a:t>
              </a:r>
              <a:r>
                <a:rPr lang="en-US" sz="3000" b="1" i="1" dirty="0">
                  <a:solidFill>
                    <a:srgbClr val="445469"/>
                  </a:solidFill>
                  <a:latin typeface="Montserrat Bold"/>
                </a:rPr>
                <a:t>.: 91432</a:t>
              </a:r>
              <a:endParaRPr lang="el-GR" sz="3000" b="1" i="1" dirty="0">
                <a:solidFill>
                  <a:srgbClr val="445469"/>
                </a:solidFill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pic>
        <p:nvPicPr>
          <p:cNvPr id="28" name="Εικόνα 27">
            <a:extLst>
              <a:ext uri="{FF2B5EF4-FFF2-40B4-BE49-F238E27FC236}">
                <a16:creationId xmlns:a16="http://schemas.microsoft.com/office/drawing/2014/main" id="{15593817-5FD2-42FD-B26E-D38D33EEFC6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8BE49E5-48F7-49FE-92F3-BC18E1B6E335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2</a:t>
            </a:r>
            <a:endParaRPr lang="el-GR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082101-ADB1-44C3-98E8-B2B8115FAAE7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</p:spTree>
    <p:extLst>
      <p:ext uri="{BB962C8B-B14F-4D97-AF65-F5344CB8AC3E}">
        <p14:creationId xmlns:p14="http://schemas.microsoft.com/office/powerpoint/2010/main" val="177034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 dir="u"/>
      </p:transition>
    </mc:Choice>
    <mc:Fallback xmlns="">
      <p:transition spd="slow">
        <p:pull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3642611" y="225155"/>
            <a:ext cx="17092436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ΥΛΙΚΟ ΜΕΡΟΣ &amp;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 </a:t>
            </a: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ΣΥΝΔΕΣΜΟΛΟΓΙΑ ΣΥΣΤΗΜΑΤΟΣ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0264623" y="1414546"/>
            <a:ext cx="3844707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3200" dirty="0">
                <a:solidFill>
                  <a:srgbClr val="FFFFFF">
                    <a:lumMod val="65000"/>
                  </a:srgbClr>
                </a:solidFill>
                <a:latin typeface="Montserrat Light" charset="0"/>
                <a:ea typeface="Montserrat Light" charset="0"/>
                <a:cs typeface="Montserrat Light" charset="0"/>
              </a:rPr>
              <a:t>Υπολογισμός Κόστους</a:t>
            </a: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Μησσήν Στέφανος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Α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</a:t>
              </a: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.: 91432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  <a:endParaRPr kumimoji="0" lang="el-GR" sz="36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737572"/>
                </a:solidFill>
                <a:latin typeface="Calibri" panose="020F0502020204030204"/>
              </a:rPr>
              <a:t>20</a:t>
            </a:r>
            <a:endParaRPr kumimoji="0" lang="el-GR" sz="2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3140CD-FB93-4F2D-9D9E-C2B71794EBAD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  <p:graphicFrame>
        <p:nvGraphicFramePr>
          <p:cNvPr id="4" name="Πίνακας 3">
            <a:extLst>
              <a:ext uri="{FF2B5EF4-FFF2-40B4-BE49-F238E27FC236}">
                <a16:creationId xmlns:a16="http://schemas.microsoft.com/office/drawing/2014/main" id="{3B07FC88-4A13-4126-84EF-4A12A6BC5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714544"/>
              </p:ext>
            </p:extLst>
          </p:nvPr>
        </p:nvGraphicFramePr>
        <p:xfrm>
          <a:off x="7588282" y="3684475"/>
          <a:ext cx="15128843" cy="6500375"/>
        </p:xfrm>
        <a:graphic>
          <a:graphicData uri="http://schemas.openxmlformats.org/drawingml/2006/table">
            <a:tbl>
              <a:tblPr firstRow="1" firstCol="1" bandRow="1"/>
              <a:tblGrid>
                <a:gridCol w="6647280">
                  <a:extLst>
                    <a:ext uri="{9D8B030D-6E8A-4147-A177-3AD203B41FA5}">
                      <a16:colId xmlns:a16="http://schemas.microsoft.com/office/drawing/2014/main" val="1024962099"/>
                    </a:ext>
                  </a:extLst>
                </a:gridCol>
                <a:gridCol w="3464865">
                  <a:extLst>
                    <a:ext uri="{9D8B030D-6E8A-4147-A177-3AD203B41FA5}">
                      <a16:colId xmlns:a16="http://schemas.microsoft.com/office/drawing/2014/main" val="4158654121"/>
                    </a:ext>
                  </a:extLst>
                </a:gridCol>
                <a:gridCol w="5016698">
                  <a:extLst>
                    <a:ext uri="{9D8B030D-6E8A-4147-A177-3AD203B41FA5}">
                      <a16:colId xmlns:a16="http://schemas.microsoft.com/office/drawing/2014/main" val="1984573777"/>
                    </a:ext>
                  </a:extLst>
                </a:gridCol>
              </a:tblGrid>
              <a:tr h="62076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l-GR" sz="3600" b="1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Υλικό</a:t>
                      </a:r>
                      <a:endParaRPr lang="el-GR" sz="3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l-GR" sz="3600" b="1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Ποσότητα</a:t>
                      </a:r>
                      <a:endParaRPr lang="el-GR" sz="3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l-GR" sz="3600" b="1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Τιμή μονάδας (€)</a:t>
                      </a:r>
                      <a:endParaRPr lang="el-GR" sz="3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02806"/>
                  </a:ext>
                </a:extLst>
              </a:tr>
              <a:tr h="62076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Arduino Uno Rev3 + USB </a:t>
                      </a:r>
                      <a:r>
                        <a:rPr lang="el-GR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Καλώδιο </a:t>
                      </a:r>
                      <a:endParaRPr lang="el-G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l-G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20,00</a:t>
                      </a:r>
                      <a:endParaRPr lang="el-G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069279"/>
                  </a:ext>
                </a:extLst>
              </a:tr>
              <a:tr h="62076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WeMos D1 R2 + microUSB </a:t>
                      </a:r>
                      <a:r>
                        <a:rPr lang="el-GR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καλώδιο</a:t>
                      </a:r>
                      <a:endParaRPr lang="el-G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l-G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12,00</a:t>
                      </a:r>
                      <a:endParaRPr lang="el-G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709876"/>
                  </a:ext>
                </a:extLst>
              </a:tr>
              <a:tr h="62076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Ethernet Shield W5100</a:t>
                      </a:r>
                      <a:endParaRPr lang="el-G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l-G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16,20</a:t>
                      </a:r>
                      <a:endParaRPr lang="el-G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668369"/>
                  </a:ext>
                </a:extLst>
              </a:tr>
              <a:tr h="62076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Αισθητήρας DHT22/AM2302</a:t>
                      </a:r>
                      <a:endParaRPr lang="el-G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l-G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7,00</a:t>
                      </a:r>
                      <a:endParaRPr lang="el-G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5165026"/>
                  </a:ext>
                </a:extLst>
              </a:tr>
              <a:tr h="62076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Mini Solderless Breadboard 400</a:t>
                      </a:r>
                      <a:endParaRPr lang="el-G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l-G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3,00</a:t>
                      </a:r>
                      <a:endParaRPr lang="el-G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2959869"/>
                  </a:ext>
                </a:extLst>
              </a:tr>
              <a:tr h="62076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Jumper Wires (65 κομμάτια)</a:t>
                      </a:r>
                      <a:endParaRPr lang="el-G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l-G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3,50</a:t>
                      </a:r>
                      <a:endParaRPr lang="el-G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4340899"/>
                  </a:ext>
                </a:extLst>
              </a:tr>
              <a:tr h="62076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Ethernet RJ45 cable</a:t>
                      </a:r>
                      <a:endParaRPr lang="el-G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l-G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5,00</a:t>
                      </a:r>
                      <a:endParaRPr lang="el-G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327672"/>
                  </a:ext>
                </a:extLst>
              </a:tr>
              <a:tr h="62076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Ακρυλική βάση</a:t>
                      </a:r>
                      <a:endParaRPr lang="el-G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l-G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2,80</a:t>
                      </a:r>
                      <a:endParaRPr lang="el-G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157537"/>
                  </a:ext>
                </a:extLst>
              </a:tr>
              <a:tr h="913490"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l-GR" sz="3600" b="1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Σύνολο: 79,50€</a:t>
                      </a:r>
                      <a:endParaRPr lang="el-GR" sz="3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899" marR="84899" marT="42449" marB="4244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46312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05AB45DB-3625-4044-A12C-F1083BF023E4}"/>
              </a:ext>
            </a:extLst>
          </p:cNvPr>
          <p:cNvSpPr txBox="1"/>
          <p:nvPr/>
        </p:nvSpPr>
        <p:spPr>
          <a:xfrm>
            <a:off x="630142" y="5864005"/>
            <a:ext cx="6543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>
                <a:solidFill>
                  <a:srgbClr val="4672C4"/>
                </a:solidFill>
                <a:latin typeface="Montserrat Bold"/>
              </a:rPr>
              <a:t>Συνολικό Κόστος Συστήματος</a:t>
            </a:r>
          </a:p>
        </p:txBody>
      </p:sp>
    </p:spTree>
    <p:extLst>
      <p:ext uri="{BB962C8B-B14F-4D97-AF65-F5344CB8AC3E}">
        <p14:creationId xmlns:p14="http://schemas.microsoft.com/office/powerpoint/2010/main" val="21707372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EBE8A8-23C2-7D41-9C66-67A56BE1AF7B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rgbClr val="2C2E3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06CB3F-0A74-7E44-A691-ECD4729B69D2}"/>
              </a:ext>
            </a:extLst>
          </p:cNvPr>
          <p:cNvGrpSpPr/>
          <p:nvPr/>
        </p:nvGrpSpPr>
        <p:grpSpPr>
          <a:xfrm>
            <a:off x="1746872" y="3611101"/>
            <a:ext cx="8150162" cy="2594231"/>
            <a:chOff x="8759692" y="5383486"/>
            <a:chExt cx="8150162" cy="259423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D28819-4465-3A49-8D25-CCC10105D14A}"/>
                </a:ext>
              </a:extLst>
            </p:cNvPr>
            <p:cNvSpPr txBox="1"/>
            <p:nvPr/>
          </p:nvSpPr>
          <p:spPr>
            <a:xfrm>
              <a:off x="8759692" y="5383486"/>
              <a:ext cx="6858260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8000" b="1" i="0" u="none" strike="noStrike" kern="1200" cap="none" spc="0" normalizeH="0" baseline="0" noProof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Ενότητα </a:t>
              </a:r>
              <a:r>
                <a:rPr kumimoji="0" lang="en-US" sz="8000" b="1" i="0" u="none" strike="noStrike" kern="1200" cap="none" spc="0" normalizeH="0" baseline="0" noProof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113D40-989D-764C-B70D-4B5EE50C37BB}"/>
                </a:ext>
              </a:extLst>
            </p:cNvPr>
            <p:cNvSpPr txBox="1"/>
            <p:nvPr/>
          </p:nvSpPr>
          <p:spPr>
            <a:xfrm>
              <a:off x="8759695" y="7023610"/>
              <a:ext cx="8150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2800" b="0" i="0" u="none" strike="noStrike" kern="1200" cap="none" spc="600" normalizeH="0" baseline="0" noProof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ΣΧΕΔΙΑΣΗ &amp; ΥΛΟΠΟΙΗΣΗ ΤΗΣ ΔΙΑΔΙΚΤΥΑΚΗΣ ΕΦΑΡΜΟΓΗΣ</a:t>
              </a:r>
              <a:endParaRPr kumimoji="0" lang="en-US" sz="2800" b="0" i="0" u="none" strike="noStrike" kern="1200" cap="none" spc="600" normalizeH="0" baseline="0" noProof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9D1B4304-7FA6-7B43-B5BF-5AFDD8787BDB}"/>
              </a:ext>
            </a:extLst>
          </p:cNvPr>
          <p:cNvSpPr/>
          <p:nvPr/>
        </p:nvSpPr>
        <p:spPr>
          <a:xfrm rot="16200000" flipV="1">
            <a:off x="-1240269" y="3471798"/>
            <a:ext cx="4511808" cy="93485"/>
          </a:xfrm>
          <a:prstGeom prst="rect">
            <a:avLst/>
          </a:prstGeom>
          <a:solidFill>
            <a:srgbClr val="177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9140809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2859448" y="225155"/>
            <a:ext cx="18658762" cy="12572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ts val="10000"/>
              </a:lnSpc>
              <a:defRPr/>
            </a:pPr>
            <a:r>
              <a:rPr lang="el-GR" sz="6000" b="1" dirty="0">
                <a:solidFill>
                  <a:srgbClr val="445469"/>
                </a:solidFill>
                <a:latin typeface="Montserrat Bold" charset="0"/>
                <a:ea typeface="Montserrat Bold" charset="0"/>
                <a:cs typeface="Montserrat Bold" charset="0"/>
              </a:rPr>
              <a:t>ΣΧΕΔΙΑΣΗ &amp; ΥΛΟΠΟΙΗΣΗ ΤΗΣ ΔΙΑΔΙΚΤΥΑΚΗΣ ΕΦΑΡΜΟΓΗΣ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9584055" y="1414546"/>
            <a:ext cx="5205849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3200" dirty="0">
                <a:solidFill>
                  <a:srgbClr val="FFFFFF">
                    <a:lumMod val="65000"/>
                  </a:srgbClr>
                </a:solidFill>
                <a:latin typeface="Montserrat Light" charset="0"/>
                <a:ea typeface="Montserrat Light" charset="0"/>
                <a:cs typeface="Montserrat Light" charset="0"/>
              </a:rPr>
              <a:t>Περιγραφή Βάσης Δεδομένων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Μησσήν Στέφανος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Α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</a:t>
              </a: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.: 91432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3140CD-FB93-4F2D-9D9E-C2B71794EBAD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92659A73-EA7E-4F3F-A9D3-0338DFB8E2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112" y="2689753"/>
            <a:ext cx="12601576" cy="9376468"/>
          </a:xfrm>
          <a:prstGeom prst="rect">
            <a:avLst/>
          </a:prstGeom>
        </p:spPr>
      </p:pic>
      <p:grpSp>
        <p:nvGrpSpPr>
          <p:cNvPr id="2" name="Ομάδα 1">
            <a:extLst>
              <a:ext uri="{FF2B5EF4-FFF2-40B4-BE49-F238E27FC236}">
                <a16:creationId xmlns:a16="http://schemas.microsoft.com/office/drawing/2014/main" id="{08DA57D7-F31A-4309-A4BE-3DE7C0233B3B}"/>
              </a:ext>
            </a:extLst>
          </p:cNvPr>
          <p:cNvGrpSpPr/>
          <p:nvPr/>
        </p:nvGrpSpPr>
        <p:grpSpPr>
          <a:xfrm>
            <a:off x="1155382" y="3528510"/>
            <a:ext cx="6650025" cy="5776433"/>
            <a:chOff x="1155382" y="3528510"/>
            <a:chExt cx="6650025" cy="577643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ED12E8F-D332-414D-A3D1-3A4B85BBA094}"/>
                </a:ext>
              </a:extLst>
            </p:cNvPr>
            <p:cNvSpPr txBox="1"/>
            <p:nvPr/>
          </p:nvSpPr>
          <p:spPr>
            <a:xfrm>
              <a:off x="1915327" y="6442621"/>
              <a:ext cx="5890080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en-US" b="1" i="1" dirty="0">
                  <a:solidFill>
                    <a:srgbClr val="4672C4"/>
                  </a:solidFill>
                  <a:latin typeface="Montserrat Bold"/>
                </a:rPr>
                <a:t>users</a:t>
              </a:r>
            </a:p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en-US" b="1" i="1" dirty="0" err="1">
                  <a:solidFill>
                    <a:srgbClr val="4672C4"/>
                  </a:solidFill>
                  <a:latin typeface="Montserrat Bold"/>
                </a:rPr>
                <a:t>user_log</a:t>
              </a:r>
              <a:endParaRPr lang="en-US" b="1" i="1" dirty="0">
                <a:solidFill>
                  <a:srgbClr val="4672C4"/>
                </a:solidFill>
                <a:latin typeface="Montserrat Bold"/>
              </a:endParaRPr>
            </a:p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en-US" b="1" i="1" dirty="0" err="1">
                  <a:solidFill>
                    <a:srgbClr val="4672C4"/>
                  </a:solidFill>
                  <a:latin typeface="Montserrat Bold"/>
                </a:rPr>
                <a:t>devices_states</a:t>
              </a:r>
              <a:endParaRPr lang="en-US" b="1" i="1" dirty="0">
                <a:solidFill>
                  <a:srgbClr val="4672C4"/>
                </a:solidFill>
                <a:latin typeface="Montserrat Bold"/>
              </a:endParaRPr>
            </a:p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en-US" b="1" i="1" dirty="0" err="1">
                  <a:solidFill>
                    <a:srgbClr val="4672C4"/>
                  </a:solidFill>
                  <a:latin typeface="Montserrat Bold"/>
                </a:rPr>
                <a:t>indoor_data</a:t>
              </a:r>
              <a:endParaRPr lang="en-US" b="1" i="1" dirty="0">
                <a:solidFill>
                  <a:srgbClr val="4672C4"/>
                </a:solidFill>
                <a:latin typeface="Montserrat Bold"/>
              </a:endParaRPr>
            </a:p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en-US" b="1" i="1" dirty="0" err="1">
                  <a:solidFill>
                    <a:srgbClr val="4672C4"/>
                  </a:solidFill>
                  <a:latin typeface="Montserrat Bold"/>
                </a:rPr>
                <a:t>outdoor_data</a:t>
              </a:r>
              <a:endParaRPr lang="el-GR" b="1" i="1" dirty="0">
                <a:solidFill>
                  <a:srgbClr val="4672C4"/>
                </a:solidFill>
                <a:latin typeface="Montserrat Bold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96FA32C-0B15-45F6-A237-D409E9A47E39}"/>
                </a:ext>
              </a:extLst>
            </p:cNvPr>
            <p:cNvSpPr txBox="1"/>
            <p:nvPr/>
          </p:nvSpPr>
          <p:spPr>
            <a:xfrm>
              <a:off x="1688012" y="4236107"/>
              <a:ext cx="58900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en-US" b="1" i="1" dirty="0" err="1">
                  <a:solidFill>
                    <a:srgbClr val="4672C4"/>
                  </a:solidFill>
                  <a:latin typeface="Montserrat Bold"/>
                </a:rPr>
                <a:t>smart_homie</a:t>
              </a:r>
              <a:endParaRPr lang="el-GR" b="1" i="1" dirty="0">
                <a:solidFill>
                  <a:srgbClr val="4672C4"/>
                </a:solidFill>
                <a:latin typeface="Montserrat Bold"/>
              </a:endParaRPr>
            </a:p>
          </p:txBody>
        </p:sp>
        <p:sp>
          <p:nvSpPr>
            <p:cNvPr id="6" name="Ορθογώνιο 5">
              <a:extLst>
                <a:ext uri="{FF2B5EF4-FFF2-40B4-BE49-F238E27FC236}">
                  <a16:creationId xmlns:a16="http://schemas.microsoft.com/office/drawing/2014/main" id="{BFDD0E88-C990-4411-889D-A856D10A148B}"/>
                </a:ext>
              </a:extLst>
            </p:cNvPr>
            <p:cNvSpPr/>
            <p:nvPr/>
          </p:nvSpPr>
          <p:spPr>
            <a:xfrm>
              <a:off x="1329956" y="5598212"/>
              <a:ext cx="250780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b="1" dirty="0">
                  <a:solidFill>
                    <a:srgbClr val="3694D0"/>
                  </a:solidFill>
                  <a:latin typeface="Montserrat Bold"/>
                </a:rPr>
                <a:t>5</a:t>
              </a:r>
              <a:r>
                <a:rPr lang="el-GR" sz="4000" b="1" dirty="0">
                  <a:solidFill>
                    <a:srgbClr val="3694D0"/>
                  </a:solidFill>
                  <a:latin typeface="Montserrat Bold"/>
                </a:rPr>
                <a:t> Πίνακες</a:t>
              </a:r>
              <a:r>
                <a:rPr lang="en-US" sz="4000" b="1" dirty="0">
                  <a:solidFill>
                    <a:srgbClr val="3694D0"/>
                  </a:solidFill>
                  <a:latin typeface="Montserrat Bold"/>
                </a:rPr>
                <a:t>: </a:t>
              </a:r>
            </a:p>
          </p:txBody>
        </p:sp>
        <p:sp>
          <p:nvSpPr>
            <p:cNvPr id="7" name="Ορθογώνιο 6">
              <a:extLst>
                <a:ext uri="{FF2B5EF4-FFF2-40B4-BE49-F238E27FC236}">
                  <a16:creationId xmlns:a16="http://schemas.microsoft.com/office/drawing/2014/main" id="{A1A31F09-AF4D-47C8-99BE-D1E35A647A9F}"/>
                </a:ext>
              </a:extLst>
            </p:cNvPr>
            <p:cNvSpPr/>
            <p:nvPr/>
          </p:nvSpPr>
          <p:spPr>
            <a:xfrm>
              <a:off x="1155382" y="3528510"/>
              <a:ext cx="451982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sz="4000" b="1" dirty="0">
                  <a:solidFill>
                    <a:srgbClr val="3694D0"/>
                  </a:solidFill>
                  <a:latin typeface="Montserrat Bold"/>
                </a:rPr>
                <a:t>1 Βάση Δεδομένων</a:t>
              </a:r>
              <a:r>
                <a:rPr lang="en-US" sz="4000" b="1" dirty="0">
                  <a:solidFill>
                    <a:srgbClr val="3694D0"/>
                  </a:solidFill>
                  <a:latin typeface="Montserrat Bold"/>
                </a:rPr>
                <a:t>: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31442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Box 91"/>
          <p:cNvSpPr txBox="1"/>
          <p:nvPr/>
        </p:nvSpPr>
        <p:spPr>
          <a:xfrm>
            <a:off x="9131790" y="1414546"/>
            <a:ext cx="6110391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rPr>
              <a:t>Καρτέλες Διαδικτυακής Εφαρμογής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Μησσήν Στέφανος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Α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</a:t>
              </a: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.: 91432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3140CD-FB93-4F2D-9D9E-C2B71794EBAD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  <p:grpSp>
        <p:nvGrpSpPr>
          <p:cNvPr id="4" name="Ομάδα 3">
            <a:extLst>
              <a:ext uri="{FF2B5EF4-FFF2-40B4-BE49-F238E27FC236}">
                <a16:creationId xmlns:a16="http://schemas.microsoft.com/office/drawing/2014/main" id="{D17D3971-8458-4B4E-8DD4-24485746DD14}"/>
              </a:ext>
            </a:extLst>
          </p:cNvPr>
          <p:cNvGrpSpPr/>
          <p:nvPr/>
        </p:nvGrpSpPr>
        <p:grpSpPr>
          <a:xfrm>
            <a:off x="358026" y="3314304"/>
            <a:ext cx="11602506" cy="7231192"/>
            <a:chOff x="358026" y="3314304"/>
            <a:chExt cx="11602506" cy="7231192"/>
          </a:xfrm>
        </p:grpSpPr>
        <p:pic>
          <p:nvPicPr>
            <p:cNvPr id="3" name="Εικόνα 2">
              <a:extLst>
                <a:ext uri="{FF2B5EF4-FFF2-40B4-BE49-F238E27FC236}">
                  <a16:creationId xmlns:a16="http://schemas.microsoft.com/office/drawing/2014/main" id="{5B9F87BF-0AFF-4AC6-8513-418826A6A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026" y="3314304"/>
              <a:ext cx="11602506" cy="584961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8" name="Ορθογώνιο 27">
              <a:extLst>
                <a:ext uri="{FF2B5EF4-FFF2-40B4-BE49-F238E27FC236}">
                  <a16:creationId xmlns:a16="http://schemas.microsoft.com/office/drawing/2014/main" id="{F5524212-3C22-45C8-BD7E-50C04DB3F59E}"/>
                </a:ext>
              </a:extLst>
            </p:cNvPr>
            <p:cNvSpPr/>
            <p:nvPr/>
          </p:nvSpPr>
          <p:spPr>
            <a:xfrm>
              <a:off x="3899365" y="9837610"/>
              <a:ext cx="445250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sz="4000" b="1" dirty="0">
                  <a:solidFill>
                    <a:srgbClr val="3694D0"/>
                  </a:solidFill>
                  <a:latin typeface="Montserrat Bold"/>
                </a:rPr>
                <a:t>Καρτέλα </a:t>
              </a:r>
              <a:r>
                <a:rPr lang="en-US" sz="4000" b="1" dirty="0">
                  <a:solidFill>
                    <a:srgbClr val="3694D0"/>
                  </a:solidFill>
                  <a:latin typeface="Montserrat Bold"/>
                </a:rPr>
                <a:t>Dashboard</a:t>
              </a:r>
            </a:p>
          </p:txBody>
        </p:sp>
      </p:grpSp>
      <p:grpSp>
        <p:nvGrpSpPr>
          <p:cNvPr id="8" name="Ομάδα 7">
            <a:extLst>
              <a:ext uri="{FF2B5EF4-FFF2-40B4-BE49-F238E27FC236}">
                <a16:creationId xmlns:a16="http://schemas.microsoft.com/office/drawing/2014/main" id="{DA9292A1-0314-410F-8206-841E3FB5CC64}"/>
              </a:ext>
            </a:extLst>
          </p:cNvPr>
          <p:cNvGrpSpPr/>
          <p:nvPr/>
        </p:nvGrpSpPr>
        <p:grpSpPr>
          <a:xfrm>
            <a:off x="12236893" y="3307673"/>
            <a:ext cx="11782731" cy="7237823"/>
            <a:chOff x="12236893" y="3307673"/>
            <a:chExt cx="11782731" cy="7237823"/>
          </a:xfrm>
        </p:grpSpPr>
        <p:pic>
          <p:nvPicPr>
            <p:cNvPr id="27" name="Εικόνα 26">
              <a:extLst>
                <a:ext uri="{FF2B5EF4-FFF2-40B4-BE49-F238E27FC236}">
                  <a16:creationId xmlns:a16="http://schemas.microsoft.com/office/drawing/2014/main" id="{3A353812-31EA-4E5A-8ABC-70538A270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36893" y="3307673"/>
              <a:ext cx="11782731" cy="584961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9" name="Ορθογώνιο 28">
              <a:extLst>
                <a:ext uri="{FF2B5EF4-FFF2-40B4-BE49-F238E27FC236}">
                  <a16:creationId xmlns:a16="http://schemas.microsoft.com/office/drawing/2014/main" id="{759700F6-E28D-4027-B362-D02EA930DAC2}"/>
                </a:ext>
              </a:extLst>
            </p:cNvPr>
            <p:cNvSpPr/>
            <p:nvPr/>
          </p:nvSpPr>
          <p:spPr>
            <a:xfrm>
              <a:off x="15902007" y="9837610"/>
              <a:ext cx="353558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sz="4000" b="1" dirty="0">
                  <a:solidFill>
                    <a:srgbClr val="3694D0"/>
                  </a:solidFill>
                  <a:latin typeface="Montserrat Bold"/>
                </a:rPr>
                <a:t>Καρτέλα </a:t>
              </a:r>
              <a:r>
                <a:rPr lang="en-US" sz="4000" b="1" dirty="0">
                  <a:solidFill>
                    <a:srgbClr val="3694D0"/>
                  </a:solidFill>
                  <a:latin typeface="Montserrat Bold"/>
                </a:rPr>
                <a:t>Profile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A2E42C3-F4EF-41AC-B1D8-97E52FC6E96D}"/>
              </a:ext>
            </a:extLst>
          </p:cNvPr>
          <p:cNvSpPr txBox="1"/>
          <p:nvPr/>
        </p:nvSpPr>
        <p:spPr>
          <a:xfrm>
            <a:off x="2859448" y="225155"/>
            <a:ext cx="18658762" cy="12572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ts val="10000"/>
              </a:lnSpc>
              <a:defRPr/>
            </a:pPr>
            <a:r>
              <a:rPr lang="el-GR" sz="6000" b="1" dirty="0">
                <a:solidFill>
                  <a:srgbClr val="445469"/>
                </a:solidFill>
                <a:latin typeface="Montserrat Bold" charset="0"/>
                <a:ea typeface="Montserrat Bold" charset="0"/>
                <a:cs typeface="Montserrat Bold" charset="0"/>
              </a:rPr>
              <a:t>ΣΧΕΔΙΑΣΗ &amp; ΥΛΟΠΟΙΗΣΗ ΤΗΣ ΔΙΑΔΙΚΤΥΑΚΗΣ ΕΦΑΡΜΟΓΗΣ</a:t>
            </a:r>
          </a:p>
        </p:txBody>
      </p:sp>
    </p:spTree>
    <p:extLst>
      <p:ext uri="{BB962C8B-B14F-4D97-AF65-F5344CB8AC3E}">
        <p14:creationId xmlns:p14="http://schemas.microsoft.com/office/powerpoint/2010/main" val="33174558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EBE8A8-23C2-7D41-9C66-67A56BE1AF7B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rgbClr val="2C2E3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06CB3F-0A74-7E44-A691-ECD4729B69D2}"/>
              </a:ext>
            </a:extLst>
          </p:cNvPr>
          <p:cNvGrpSpPr/>
          <p:nvPr/>
        </p:nvGrpSpPr>
        <p:grpSpPr>
          <a:xfrm>
            <a:off x="1746872" y="3611101"/>
            <a:ext cx="8150162" cy="2163344"/>
            <a:chOff x="8759692" y="5383486"/>
            <a:chExt cx="8150162" cy="216334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D28819-4465-3A49-8D25-CCC10105D14A}"/>
                </a:ext>
              </a:extLst>
            </p:cNvPr>
            <p:cNvSpPr txBox="1"/>
            <p:nvPr/>
          </p:nvSpPr>
          <p:spPr>
            <a:xfrm>
              <a:off x="8759692" y="5383486"/>
              <a:ext cx="6858260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8000" b="1" i="0" u="none" strike="noStrike" kern="1200" cap="none" spc="0" normalizeH="0" baseline="0" noProof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Ενότητα </a:t>
              </a:r>
              <a:r>
                <a:rPr lang="en-US" sz="8000" b="1" dirty="0">
                  <a:solidFill>
                    <a:srgbClr val="FEFEFE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5</a:t>
              </a:r>
              <a:endPara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113D40-989D-764C-B70D-4B5EE50C37BB}"/>
                </a:ext>
              </a:extLst>
            </p:cNvPr>
            <p:cNvSpPr txBox="1"/>
            <p:nvPr/>
          </p:nvSpPr>
          <p:spPr>
            <a:xfrm>
              <a:off x="8759695" y="7023610"/>
              <a:ext cx="81501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l-GR" sz="2800" spc="600" dirty="0">
                  <a:solidFill>
                    <a:srgbClr val="FEFEFE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ΣΥΜΠΕΡΑΣΜΑΤΑ</a:t>
              </a:r>
              <a:endParaRPr kumimoji="0" lang="en-US" sz="2800" b="0" i="0" u="none" strike="noStrike" kern="1200" cap="none" spc="600" normalizeH="0" baseline="0" noProof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9D1B4304-7FA6-7B43-B5BF-5AFDD8787BDB}"/>
              </a:ext>
            </a:extLst>
          </p:cNvPr>
          <p:cNvSpPr/>
          <p:nvPr/>
        </p:nvSpPr>
        <p:spPr>
          <a:xfrm rot="16200000" flipV="1">
            <a:off x="-1240269" y="3471798"/>
            <a:ext cx="4511808" cy="93485"/>
          </a:xfrm>
          <a:prstGeom prst="rect">
            <a:avLst/>
          </a:prstGeom>
          <a:solidFill>
            <a:srgbClr val="177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9354543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9220784" y="1076804"/>
            <a:ext cx="6058646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ΣΥΜΠΕΡΑΣΜΑΤΑ</a:t>
            </a: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Μησσήν Στέφανος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Α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</a:t>
              </a: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.: 91432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</a:t>
              </a:r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l-GR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3140CD-FB93-4F2D-9D9E-C2B71794EBAD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B2B5E9-D321-4AD0-AE97-1732D819F7E7}"/>
              </a:ext>
            </a:extLst>
          </p:cNvPr>
          <p:cNvSpPr txBox="1"/>
          <p:nvPr/>
        </p:nvSpPr>
        <p:spPr>
          <a:xfrm>
            <a:off x="3108484" y="4037717"/>
            <a:ext cx="16922592" cy="361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0" indent="-571500">
              <a:lnSpc>
                <a:spcPct val="200000"/>
              </a:lnSpc>
              <a:buBlip>
                <a:blip r:embed="rId7"/>
              </a:buBlip>
              <a:defRPr/>
            </a:pPr>
            <a:r>
              <a:rPr lang="el-GR" sz="4000" dirty="0">
                <a:solidFill>
                  <a:srgbClr val="009FCF"/>
                </a:solidFill>
                <a:latin typeface="Montserrat Bold"/>
              </a:rPr>
              <a:t>Δημιουργία οικονομικής συσκευής καταγραφής</a:t>
            </a:r>
            <a:endParaRPr lang="en-US" sz="4000" dirty="0">
              <a:solidFill>
                <a:srgbClr val="009FCF"/>
              </a:solidFill>
              <a:latin typeface="Montserrat Bold"/>
            </a:endParaRPr>
          </a:p>
          <a:p>
            <a:pPr marL="571500" indent="-571500">
              <a:lnSpc>
                <a:spcPct val="200000"/>
              </a:lnSpc>
              <a:buBlip>
                <a:blip r:embed="rId7"/>
              </a:buBlip>
              <a:defRPr/>
            </a:pPr>
            <a:endParaRPr lang="el-GR" sz="4000" dirty="0">
              <a:solidFill>
                <a:srgbClr val="009FCF"/>
              </a:solidFill>
              <a:latin typeface="Montserrat Bold"/>
            </a:endParaRPr>
          </a:p>
          <a:p>
            <a:pPr marL="571500" lvl="0" indent="-571500">
              <a:lnSpc>
                <a:spcPct val="200000"/>
              </a:lnSpc>
              <a:buBlip>
                <a:blip r:embed="rId7"/>
              </a:buBlip>
              <a:defRPr/>
            </a:pPr>
            <a:endParaRPr lang="en-US" sz="4000" dirty="0">
              <a:solidFill>
                <a:srgbClr val="009FCF"/>
              </a:solidFill>
              <a:latin typeface="Montserrat Bold"/>
            </a:endParaRPr>
          </a:p>
        </p:txBody>
      </p:sp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C374BED3-95E4-4FC7-83B7-3A547483DD5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7308" y="4311752"/>
            <a:ext cx="991843" cy="991843"/>
          </a:xfrm>
          <a:prstGeom prst="rect">
            <a:avLst/>
          </a:prstGeom>
        </p:spPr>
      </p:pic>
      <p:grpSp>
        <p:nvGrpSpPr>
          <p:cNvPr id="2" name="Ομάδα 1">
            <a:extLst>
              <a:ext uri="{FF2B5EF4-FFF2-40B4-BE49-F238E27FC236}">
                <a16:creationId xmlns:a16="http://schemas.microsoft.com/office/drawing/2014/main" id="{1F026FDF-D037-401F-8DC3-D309351D0DD7}"/>
              </a:ext>
            </a:extLst>
          </p:cNvPr>
          <p:cNvGrpSpPr/>
          <p:nvPr/>
        </p:nvGrpSpPr>
        <p:grpSpPr>
          <a:xfrm>
            <a:off x="3108484" y="5692227"/>
            <a:ext cx="18869832" cy="1235748"/>
            <a:chOff x="3108484" y="5197465"/>
            <a:chExt cx="18869832" cy="1235748"/>
          </a:xfrm>
        </p:grpSpPr>
        <p:pic>
          <p:nvPicPr>
            <p:cNvPr id="27" name="Εικόνα 26">
              <a:extLst>
                <a:ext uri="{FF2B5EF4-FFF2-40B4-BE49-F238E27FC236}">
                  <a16:creationId xmlns:a16="http://schemas.microsoft.com/office/drawing/2014/main" id="{8502EF8C-1F4C-44CB-8283-634353B24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6931" y="5441370"/>
              <a:ext cx="991843" cy="991843"/>
            </a:xfrm>
            <a:prstGeom prst="rect">
              <a:avLst/>
            </a:prstGeom>
          </p:spPr>
        </p:pic>
        <p:sp>
          <p:nvSpPr>
            <p:cNvPr id="13" name="Ορθογώνιο 12">
              <a:extLst>
                <a:ext uri="{FF2B5EF4-FFF2-40B4-BE49-F238E27FC236}">
                  <a16:creationId xmlns:a16="http://schemas.microsoft.com/office/drawing/2014/main" id="{50F386BF-0855-4750-BD51-11883F22DF80}"/>
                </a:ext>
              </a:extLst>
            </p:cNvPr>
            <p:cNvSpPr/>
            <p:nvPr/>
          </p:nvSpPr>
          <p:spPr>
            <a:xfrm>
              <a:off x="3108484" y="5197465"/>
              <a:ext cx="18869832" cy="1151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71500" indent="-571500">
                <a:lnSpc>
                  <a:spcPct val="200000"/>
                </a:lnSpc>
                <a:buBlip>
                  <a:blip r:embed="rId7"/>
                </a:buBlip>
                <a:defRPr/>
              </a:pPr>
              <a:r>
                <a:rPr lang="el-GR" sz="4000" dirty="0">
                  <a:solidFill>
                    <a:srgbClr val="009FCF"/>
                  </a:solidFill>
                  <a:latin typeface="Montserrat Bold"/>
                </a:rPr>
                <a:t>Δημιουργία Διαδικτυακής εφαρμογής η οποία είναι εύκολη στη χρήση της</a:t>
              </a:r>
              <a:endParaRPr lang="en-US" sz="4000" dirty="0">
                <a:solidFill>
                  <a:srgbClr val="009FCF"/>
                </a:solidFill>
                <a:latin typeface="Montserrat Bold"/>
              </a:endParaRPr>
            </a:p>
          </p:txBody>
        </p:sp>
      </p:grpSp>
      <p:grpSp>
        <p:nvGrpSpPr>
          <p:cNvPr id="3" name="Ομάδα 2">
            <a:extLst>
              <a:ext uri="{FF2B5EF4-FFF2-40B4-BE49-F238E27FC236}">
                <a16:creationId xmlns:a16="http://schemas.microsoft.com/office/drawing/2014/main" id="{55682B2B-300B-4A63-8950-7BC00D070CE5}"/>
              </a:ext>
            </a:extLst>
          </p:cNvPr>
          <p:cNvGrpSpPr/>
          <p:nvPr/>
        </p:nvGrpSpPr>
        <p:grpSpPr>
          <a:xfrm>
            <a:off x="3108484" y="7167761"/>
            <a:ext cx="11511522" cy="1199595"/>
            <a:chOff x="3108484" y="6422024"/>
            <a:chExt cx="11511522" cy="1199595"/>
          </a:xfrm>
        </p:grpSpPr>
        <p:pic>
          <p:nvPicPr>
            <p:cNvPr id="28" name="Εικόνα 27">
              <a:extLst>
                <a:ext uri="{FF2B5EF4-FFF2-40B4-BE49-F238E27FC236}">
                  <a16:creationId xmlns:a16="http://schemas.microsoft.com/office/drawing/2014/main" id="{1713B0DC-C9A0-46E3-8E27-DF4FB5DF7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16264" y="6517877"/>
              <a:ext cx="1103742" cy="1103742"/>
            </a:xfrm>
            <a:prstGeom prst="rect">
              <a:avLst/>
            </a:prstGeom>
          </p:spPr>
        </p:pic>
        <p:sp>
          <p:nvSpPr>
            <p:cNvPr id="14" name="Ορθογώνιο 13">
              <a:extLst>
                <a:ext uri="{FF2B5EF4-FFF2-40B4-BE49-F238E27FC236}">
                  <a16:creationId xmlns:a16="http://schemas.microsoft.com/office/drawing/2014/main" id="{E32438A6-A842-4B9F-9E8A-2D7919092E75}"/>
                </a:ext>
              </a:extLst>
            </p:cNvPr>
            <p:cNvSpPr/>
            <p:nvPr/>
          </p:nvSpPr>
          <p:spPr>
            <a:xfrm>
              <a:off x="3108484" y="6422024"/>
              <a:ext cx="10276916" cy="115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71500" indent="-571500">
                <a:lnSpc>
                  <a:spcPct val="200000"/>
                </a:lnSpc>
                <a:buBlip>
                  <a:blip r:embed="rId7"/>
                </a:buBlip>
                <a:defRPr/>
              </a:pPr>
              <a:r>
                <a:rPr lang="el-GR" sz="4000" dirty="0">
                  <a:solidFill>
                    <a:srgbClr val="009FCF"/>
                  </a:solidFill>
                  <a:latin typeface="Montserrat Bold"/>
                </a:rPr>
                <a:t>Αντικατάσταση φυσικής παρουσίας στο χώρο</a:t>
              </a:r>
            </a:p>
          </p:txBody>
        </p:sp>
      </p:grpSp>
      <p:grpSp>
        <p:nvGrpSpPr>
          <p:cNvPr id="4" name="Ομάδα 3">
            <a:extLst>
              <a:ext uri="{FF2B5EF4-FFF2-40B4-BE49-F238E27FC236}">
                <a16:creationId xmlns:a16="http://schemas.microsoft.com/office/drawing/2014/main" id="{655EDD02-B78C-4CDB-A5E9-E25F7E90875C}"/>
              </a:ext>
            </a:extLst>
          </p:cNvPr>
          <p:cNvGrpSpPr/>
          <p:nvPr/>
        </p:nvGrpSpPr>
        <p:grpSpPr>
          <a:xfrm>
            <a:off x="3108484" y="8702995"/>
            <a:ext cx="14686464" cy="1224559"/>
            <a:chOff x="3108484" y="7646583"/>
            <a:chExt cx="14686464" cy="1224559"/>
          </a:xfrm>
        </p:grpSpPr>
        <p:pic>
          <p:nvPicPr>
            <p:cNvPr id="31" name="Εικόνα 30">
              <a:extLst>
                <a:ext uri="{FF2B5EF4-FFF2-40B4-BE49-F238E27FC236}">
                  <a16:creationId xmlns:a16="http://schemas.microsoft.com/office/drawing/2014/main" id="{B008F803-E1C9-43B2-9981-0BFE7A48D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42821" y="7919015"/>
              <a:ext cx="952127" cy="952127"/>
            </a:xfrm>
            <a:prstGeom prst="rect">
              <a:avLst/>
            </a:prstGeom>
          </p:spPr>
        </p:pic>
        <p:sp>
          <p:nvSpPr>
            <p:cNvPr id="34" name="Ορθογώνιο 33">
              <a:extLst>
                <a:ext uri="{FF2B5EF4-FFF2-40B4-BE49-F238E27FC236}">
                  <a16:creationId xmlns:a16="http://schemas.microsoft.com/office/drawing/2014/main" id="{32C75E6D-0BFC-4EC2-A221-BACDCA19FB72}"/>
                </a:ext>
              </a:extLst>
            </p:cNvPr>
            <p:cNvSpPr/>
            <p:nvPr/>
          </p:nvSpPr>
          <p:spPr>
            <a:xfrm>
              <a:off x="3108484" y="7646583"/>
              <a:ext cx="13734337" cy="115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71500" indent="-571500">
                <a:lnSpc>
                  <a:spcPct val="200000"/>
                </a:lnSpc>
                <a:buBlip>
                  <a:blip r:embed="rId7"/>
                </a:buBlip>
                <a:defRPr/>
              </a:pPr>
              <a:r>
                <a:rPr lang="el-GR" sz="4000" dirty="0">
                  <a:solidFill>
                    <a:srgbClr val="009FCF"/>
                  </a:solidFill>
                  <a:latin typeface="Montserrat Bold"/>
                </a:rPr>
                <a:t>Χρήση μικροελεγκτών αλλά και αισθητήρων ανοικτού κώδικα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5252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Θέση εικόνας 4">
            <a:extLst>
              <a:ext uri="{FF2B5EF4-FFF2-40B4-BE49-F238E27FC236}">
                <a16:creationId xmlns:a16="http://schemas.microsoft.com/office/drawing/2014/main" id="{3F869D17-F078-4534-88E1-16E2CFC36FB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EBE8A8-23C2-7D41-9C66-67A56BE1AF7B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rgbClr val="2C2E3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D28819-4465-3A49-8D25-CCC10105D14A}"/>
              </a:ext>
            </a:extLst>
          </p:cNvPr>
          <p:cNvSpPr txBox="1"/>
          <p:nvPr/>
        </p:nvSpPr>
        <p:spPr>
          <a:xfrm>
            <a:off x="2969224" y="4169216"/>
            <a:ext cx="18439201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5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ΕΥΧΑΡΙΣΤΩ ΠΟΛΥ ΓΙΑ ΤΟΝ ΧΡΟΝΟ ΣΑΣ!</a:t>
            </a:r>
          </a:p>
        </p:txBody>
      </p:sp>
      <p:sp>
        <p:nvSpPr>
          <p:cNvPr id="7" name="Διαγώνια ρίγα 6">
            <a:extLst>
              <a:ext uri="{FF2B5EF4-FFF2-40B4-BE49-F238E27FC236}">
                <a16:creationId xmlns:a16="http://schemas.microsoft.com/office/drawing/2014/main" id="{BCB73A5E-3735-43C7-A9CE-9E1FB112F325}"/>
              </a:ext>
            </a:extLst>
          </p:cNvPr>
          <p:cNvSpPr/>
          <p:nvPr/>
        </p:nvSpPr>
        <p:spPr>
          <a:xfrm>
            <a:off x="-59762" y="-4742427"/>
            <a:ext cx="36515039" cy="9330715"/>
          </a:xfrm>
          <a:prstGeom prst="diagStripe">
            <a:avLst>
              <a:gd name="adj" fmla="val 506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1"/>
              </a:solidFill>
            </a:endParaRPr>
          </a:p>
        </p:txBody>
      </p:sp>
      <p:sp>
        <p:nvSpPr>
          <p:cNvPr id="15" name="Διαγώνια ρίγα 14">
            <a:extLst>
              <a:ext uri="{FF2B5EF4-FFF2-40B4-BE49-F238E27FC236}">
                <a16:creationId xmlns:a16="http://schemas.microsoft.com/office/drawing/2014/main" id="{118CD309-5620-4F58-82A6-EE7045F1D053}"/>
              </a:ext>
            </a:extLst>
          </p:cNvPr>
          <p:cNvSpPr/>
          <p:nvPr/>
        </p:nvSpPr>
        <p:spPr>
          <a:xfrm rot="20985641">
            <a:off x="15421259" y="6708441"/>
            <a:ext cx="20859012" cy="11795683"/>
          </a:xfrm>
          <a:prstGeom prst="diagStripe">
            <a:avLst>
              <a:gd name="adj" fmla="val 504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8EC988-77D0-4EC2-94B8-1D0B5E77EFDE}"/>
              </a:ext>
            </a:extLst>
          </p:cNvPr>
          <p:cNvSpPr txBox="1"/>
          <p:nvPr/>
        </p:nvSpPr>
        <p:spPr>
          <a:xfrm>
            <a:off x="9507565" y="6350167"/>
            <a:ext cx="503139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ΕΡΩΤΗΣΕΙΣ</a:t>
            </a:r>
            <a:endParaRPr lang="el-GR" sz="6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20" name="Εικόνα 19">
            <a:extLst>
              <a:ext uri="{FF2B5EF4-FFF2-40B4-BE49-F238E27FC236}">
                <a16:creationId xmlns:a16="http://schemas.microsoft.com/office/drawing/2014/main" id="{CE0CB61B-5E60-4F58-AD65-039DAC3085C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887" y="8098598"/>
            <a:ext cx="3472750" cy="34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EBE8A8-23C2-7D41-9C66-67A56BE1AF7B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rgbClr val="2C2E3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06CB3F-0A74-7E44-A691-ECD4729B69D2}"/>
              </a:ext>
            </a:extLst>
          </p:cNvPr>
          <p:cNvGrpSpPr/>
          <p:nvPr/>
        </p:nvGrpSpPr>
        <p:grpSpPr>
          <a:xfrm>
            <a:off x="1746872" y="3611101"/>
            <a:ext cx="6858260" cy="2163344"/>
            <a:chOff x="8759692" y="5383486"/>
            <a:chExt cx="6858260" cy="216334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D28819-4465-3A49-8D25-CCC10105D14A}"/>
                </a:ext>
              </a:extLst>
            </p:cNvPr>
            <p:cNvSpPr txBox="1"/>
            <p:nvPr/>
          </p:nvSpPr>
          <p:spPr>
            <a:xfrm>
              <a:off x="8759692" y="5383486"/>
              <a:ext cx="6858260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l-GR" sz="8000" b="1" dirty="0">
                  <a:solidFill>
                    <a:srgbClr val="FEFEFE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Ενότητα 1</a:t>
              </a:r>
              <a:endPara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113D40-989D-764C-B70D-4B5EE50C37BB}"/>
                </a:ext>
              </a:extLst>
            </p:cNvPr>
            <p:cNvSpPr txBox="1"/>
            <p:nvPr/>
          </p:nvSpPr>
          <p:spPr>
            <a:xfrm>
              <a:off x="8759696" y="7023610"/>
              <a:ext cx="6858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2800" b="0" i="0" u="none" strike="noStrike" kern="1200" cap="none" spc="600" normalizeH="0" baseline="0" noProof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ΕΙΣΑΓΩΓΗ</a:t>
              </a:r>
              <a:endParaRPr kumimoji="0" lang="en-US" sz="2800" b="0" i="0" u="none" strike="noStrike" kern="1200" cap="none" spc="600" normalizeH="0" baseline="0" noProof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9D1B4304-7FA6-7B43-B5BF-5AFDD8787BDB}"/>
              </a:ext>
            </a:extLst>
          </p:cNvPr>
          <p:cNvSpPr/>
          <p:nvPr/>
        </p:nvSpPr>
        <p:spPr>
          <a:xfrm rot="16200000" flipV="1">
            <a:off x="-1240269" y="3471798"/>
            <a:ext cx="4511808" cy="93485"/>
          </a:xfrm>
          <a:prstGeom prst="rect">
            <a:avLst/>
          </a:prstGeom>
          <a:solidFill>
            <a:srgbClr val="177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4523174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10420553" y="225155"/>
            <a:ext cx="3536546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l-GR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ΕΙΣΑΓΩΓΗ</a:t>
            </a:r>
            <a:endParaRPr lang="en-US" sz="66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0974696" y="1414546"/>
            <a:ext cx="2424511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3200" dirty="0">
                <a:solidFill>
                  <a:schemeClr val="bg2">
                    <a:lumMod val="6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Το Πρόβλημα</a:t>
            </a:r>
            <a:endParaRPr lang="en-US" sz="3200" dirty="0">
              <a:solidFill>
                <a:schemeClr val="bg2">
                  <a:lumMod val="65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601E20D-2E49-4DBB-8B5E-E656FFD822F9}"/>
                </a:ext>
              </a:extLst>
            </p:cNvPr>
            <p:cNvSpPr txBox="1"/>
            <p:nvPr/>
          </p:nvSpPr>
          <p:spPr>
            <a:xfrm>
              <a:off x="1329956" y="12164306"/>
              <a:ext cx="8104271" cy="129266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l-GR" sz="2600" b="1" dirty="0">
                  <a:solidFill>
                    <a:schemeClr val="tx2"/>
                  </a:solidFill>
                  <a:latin typeface="Montserrat Bold" charset="0"/>
                  <a:ea typeface="Montserrat Bold" charset="0"/>
                  <a:cs typeface="Montserrat Bold" charset="0"/>
                </a:rPr>
                <a:t>Διαδικτυακή Εφαρμογή Παρακολούθησης &amp; Διαχείρισης</a:t>
              </a:r>
            </a:p>
            <a:p>
              <a:pPr algn="ctr"/>
              <a:r>
                <a:rPr lang="el-GR" sz="2600" b="1" dirty="0">
                  <a:solidFill>
                    <a:schemeClr val="tx2"/>
                  </a:solidFill>
                  <a:latin typeface="Montserrat Bold" charset="0"/>
                  <a:ea typeface="Montserrat Bold" charset="0"/>
                  <a:cs typeface="Montserrat Bold" charset="0"/>
                </a:rPr>
                <a:t> Έξυπνων Συσκευών:</a:t>
              </a:r>
            </a:p>
            <a:p>
              <a:pPr algn="ctr"/>
              <a:r>
                <a:rPr lang="el-GR" sz="2600" b="1" dirty="0">
                  <a:solidFill>
                    <a:schemeClr val="tx2"/>
                  </a:solidFill>
                  <a:latin typeface="Montserrat Bold" charset="0"/>
                  <a:ea typeface="Montserrat Bold" charset="0"/>
                  <a:cs typeface="Montserrat Bold" charset="0"/>
                </a:rPr>
                <a:t>Σχεδιασμός &amp; Υλοποίηση για Έξυπνα Σπίτια</a:t>
              </a: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l-GR" sz="3000" b="1" dirty="0">
                  <a:solidFill>
                    <a:srgbClr val="445469"/>
                  </a:solidFill>
                </a:rPr>
                <a:t>Μησσήν Στέφανος</a:t>
              </a:r>
              <a:endParaRPr lang="el-GR" sz="3000" b="1" i="1" dirty="0">
                <a:solidFill>
                  <a:srgbClr val="445469"/>
                </a:solidFill>
              </a:endParaRPr>
            </a:p>
            <a:p>
              <a:pPr algn="r"/>
              <a:r>
                <a:rPr lang="el-GR" sz="3000" b="1" i="1" dirty="0">
                  <a:solidFill>
                    <a:srgbClr val="445469"/>
                  </a:solidFill>
                </a:rPr>
                <a:t>Α</a:t>
              </a:r>
              <a:r>
                <a:rPr lang="en-US" sz="3000" b="1" i="1" dirty="0">
                  <a:solidFill>
                    <a:srgbClr val="445469"/>
                  </a:solidFill>
                  <a:latin typeface="Montserrat Bold"/>
                </a:rPr>
                <a:t>.</a:t>
              </a:r>
              <a:r>
                <a:rPr lang="el-GR" sz="3000" b="1" i="1" dirty="0">
                  <a:solidFill>
                    <a:srgbClr val="445469"/>
                  </a:solidFill>
                </a:rPr>
                <a:t>Μ</a:t>
              </a:r>
              <a:r>
                <a:rPr lang="en-US" sz="3000" b="1" i="1" dirty="0">
                  <a:solidFill>
                    <a:srgbClr val="445469"/>
                  </a:solidFill>
                  <a:latin typeface="Montserrat Bold"/>
                </a:rPr>
                <a:t>.: 91432</a:t>
              </a:r>
              <a:endParaRPr lang="el-GR" sz="3000" b="1" i="1" dirty="0">
                <a:solidFill>
                  <a:srgbClr val="445469"/>
                </a:solidFill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  <a:endParaRPr lang="el-GR" dirty="0"/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4</a:t>
            </a:r>
            <a:endParaRPr lang="el-GR" sz="2800" dirty="0"/>
          </a:p>
        </p:txBody>
      </p:sp>
      <p:grpSp>
        <p:nvGrpSpPr>
          <p:cNvPr id="49" name="Ομάδα 48">
            <a:extLst>
              <a:ext uri="{FF2B5EF4-FFF2-40B4-BE49-F238E27FC236}">
                <a16:creationId xmlns:a16="http://schemas.microsoft.com/office/drawing/2014/main" id="{3C4EA859-26E1-41B5-8F07-ADA37C4AAE2A}"/>
              </a:ext>
            </a:extLst>
          </p:cNvPr>
          <p:cNvGrpSpPr/>
          <p:nvPr/>
        </p:nvGrpSpPr>
        <p:grpSpPr>
          <a:xfrm>
            <a:off x="1602799" y="2886257"/>
            <a:ext cx="4868423" cy="6206373"/>
            <a:chOff x="9489112" y="2585023"/>
            <a:chExt cx="4868423" cy="6206373"/>
          </a:xfrm>
        </p:grpSpPr>
        <p:grpSp>
          <p:nvGrpSpPr>
            <p:cNvPr id="30" name="Ομάδα 29">
              <a:extLst>
                <a:ext uri="{FF2B5EF4-FFF2-40B4-BE49-F238E27FC236}">
                  <a16:creationId xmlns:a16="http://schemas.microsoft.com/office/drawing/2014/main" id="{A0D821D6-8408-4228-8E90-48BE914FBBBB}"/>
                </a:ext>
              </a:extLst>
            </p:cNvPr>
            <p:cNvGrpSpPr/>
            <p:nvPr/>
          </p:nvGrpSpPr>
          <p:grpSpPr>
            <a:xfrm>
              <a:off x="9489112" y="2585023"/>
              <a:ext cx="4868423" cy="6206373"/>
              <a:chOff x="1065371" y="2585023"/>
              <a:chExt cx="4868423" cy="6206373"/>
            </a:xfrm>
          </p:grpSpPr>
          <p:sp>
            <p:nvSpPr>
              <p:cNvPr id="35" name="Οβάλ 34">
                <a:extLst>
                  <a:ext uri="{FF2B5EF4-FFF2-40B4-BE49-F238E27FC236}">
                    <a16:creationId xmlns:a16="http://schemas.microsoft.com/office/drawing/2014/main" id="{511BB429-FB84-45F1-9272-E668A56EA962}"/>
                  </a:ext>
                </a:extLst>
              </p:cNvPr>
              <p:cNvSpPr/>
              <p:nvPr/>
            </p:nvSpPr>
            <p:spPr>
              <a:xfrm>
                <a:off x="1065371" y="4037278"/>
                <a:ext cx="4868423" cy="4754118"/>
              </a:xfrm>
              <a:prstGeom prst="ellipse">
                <a:avLst/>
              </a:prstGeom>
              <a:solidFill>
                <a:schemeClr val="accent1">
                  <a:alpha val="82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C65895C-4713-4679-A458-2715B9A61623}"/>
                  </a:ext>
                </a:extLst>
              </p:cNvPr>
              <p:cNvSpPr txBox="1"/>
              <p:nvPr/>
            </p:nvSpPr>
            <p:spPr>
              <a:xfrm>
                <a:off x="2348629" y="2585023"/>
                <a:ext cx="2609112" cy="98488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l-GR" sz="3000" b="1" dirty="0">
                    <a:solidFill>
                      <a:schemeClr val="tx2"/>
                    </a:solidFill>
                    <a:latin typeface="Montserrat Bold" charset="0"/>
                    <a:ea typeface="Montserrat Bold" charset="0"/>
                    <a:cs typeface="Montserrat Bold" charset="0"/>
                  </a:rPr>
                  <a:t>Έξυπνα Σπίτια </a:t>
                </a:r>
              </a:p>
              <a:p>
                <a:pPr algn="ctr"/>
                <a:r>
                  <a:rPr lang="el-GR" sz="2800" b="1" dirty="0">
                    <a:solidFill>
                      <a:schemeClr val="tx2"/>
                    </a:solidFill>
                    <a:latin typeface="Montserrat Bold" charset="0"/>
                    <a:ea typeface="Montserrat Bold" charset="0"/>
                    <a:cs typeface="Montserrat Bold" charset="0"/>
                  </a:rPr>
                  <a:t>(</a:t>
                </a:r>
                <a:r>
                  <a:rPr lang="en-US" sz="2800" b="1" dirty="0">
                    <a:solidFill>
                      <a:schemeClr val="tx2"/>
                    </a:solidFill>
                    <a:latin typeface="Montserrat Bold" charset="0"/>
                    <a:ea typeface="Montserrat Bold" charset="0"/>
                    <a:cs typeface="Montserrat Bold" charset="0"/>
                  </a:rPr>
                  <a:t>Smart Homes</a:t>
                </a:r>
                <a:r>
                  <a:rPr lang="el-GR" sz="2800" b="1" dirty="0">
                    <a:solidFill>
                      <a:schemeClr val="tx2"/>
                    </a:solidFill>
                    <a:latin typeface="Montserrat Bold" charset="0"/>
                    <a:ea typeface="Montserrat Bold" charset="0"/>
                    <a:cs typeface="Montserrat Bold" charset="0"/>
                  </a:rPr>
                  <a:t>)</a:t>
                </a:r>
                <a:endParaRPr lang="en-US" sz="2800" b="1" dirty="0">
                  <a:solidFill>
                    <a:schemeClr val="tx2"/>
                  </a:solidFill>
                  <a:latin typeface="Montserrat Bold" charset="0"/>
                  <a:ea typeface="Montserrat Bold" charset="0"/>
                  <a:cs typeface="Montserrat Bold" charset="0"/>
                </a:endParaRPr>
              </a:p>
            </p:txBody>
          </p:sp>
        </p:grpSp>
        <p:pic>
          <p:nvPicPr>
            <p:cNvPr id="21" name="Εικόνα 20">
              <a:extLst>
                <a:ext uri="{FF2B5EF4-FFF2-40B4-BE49-F238E27FC236}">
                  <a16:creationId xmlns:a16="http://schemas.microsoft.com/office/drawing/2014/main" id="{2B748B3F-1C29-46A4-912A-B81961F2E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6897" y="5183540"/>
              <a:ext cx="2292854" cy="2292854"/>
            </a:xfrm>
            <a:prstGeom prst="rect">
              <a:avLst/>
            </a:prstGeom>
          </p:spPr>
        </p:pic>
      </p:grpSp>
      <p:grpSp>
        <p:nvGrpSpPr>
          <p:cNvPr id="11" name="Ομάδα 10">
            <a:extLst>
              <a:ext uri="{FF2B5EF4-FFF2-40B4-BE49-F238E27FC236}">
                <a16:creationId xmlns:a16="http://schemas.microsoft.com/office/drawing/2014/main" id="{66A1DE21-7A52-4CF8-BEF8-480169B78CAF}"/>
              </a:ext>
            </a:extLst>
          </p:cNvPr>
          <p:cNvGrpSpPr/>
          <p:nvPr/>
        </p:nvGrpSpPr>
        <p:grpSpPr>
          <a:xfrm>
            <a:off x="6471222" y="2902299"/>
            <a:ext cx="7606006" cy="6206373"/>
            <a:chOff x="6471222" y="2902299"/>
            <a:chExt cx="7606006" cy="6206373"/>
          </a:xfrm>
        </p:grpSpPr>
        <p:grpSp>
          <p:nvGrpSpPr>
            <p:cNvPr id="17" name="Ομάδα 16">
              <a:extLst>
                <a:ext uri="{FF2B5EF4-FFF2-40B4-BE49-F238E27FC236}">
                  <a16:creationId xmlns:a16="http://schemas.microsoft.com/office/drawing/2014/main" id="{13C8E7FD-AEE9-4447-B16D-208CDEF5DA27}"/>
                </a:ext>
              </a:extLst>
            </p:cNvPr>
            <p:cNvGrpSpPr/>
            <p:nvPr/>
          </p:nvGrpSpPr>
          <p:grpSpPr>
            <a:xfrm>
              <a:off x="9208805" y="2902299"/>
              <a:ext cx="4868423" cy="6206373"/>
              <a:chOff x="1065371" y="2585023"/>
              <a:chExt cx="4868423" cy="6206373"/>
            </a:xfrm>
          </p:grpSpPr>
          <p:grpSp>
            <p:nvGrpSpPr>
              <p:cNvPr id="14" name="Ομάδα 13">
                <a:extLst>
                  <a:ext uri="{FF2B5EF4-FFF2-40B4-BE49-F238E27FC236}">
                    <a16:creationId xmlns:a16="http://schemas.microsoft.com/office/drawing/2014/main" id="{FFB98A14-D4B7-42C0-BAB9-A10870DDD1F2}"/>
                  </a:ext>
                </a:extLst>
              </p:cNvPr>
              <p:cNvGrpSpPr/>
              <p:nvPr/>
            </p:nvGrpSpPr>
            <p:grpSpPr>
              <a:xfrm>
                <a:off x="1065371" y="4037278"/>
                <a:ext cx="4868423" cy="4754118"/>
                <a:chOff x="1255286" y="2508355"/>
                <a:chExt cx="4868423" cy="4754118"/>
              </a:xfrm>
            </p:grpSpPr>
            <p:sp>
              <p:nvSpPr>
                <p:cNvPr id="13" name="Οβάλ 12">
                  <a:extLst>
                    <a:ext uri="{FF2B5EF4-FFF2-40B4-BE49-F238E27FC236}">
                      <a16:creationId xmlns:a16="http://schemas.microsoft.com/office/drawing/2014/main" id="{C4569540-94C0-4028-B426-8DA3F40B5405}"/>
                    </a:ext>
                  </a:extLst>
                </p:cNvPr>
                <p:cNvSpPr/>
                <p:nvPr/>
              </p:nvSpPr>
              <p:spPr>
                <a:xfrm>
                  <a:off x="1255286" y="2508355"/>
                  <a:ext cx="4868423" cy="4754118"/>
                </a:xfrm>
                <a:prstGeom prst="ellipse">
                  <a:avLst/>
                </a:prstGeom>
                <a:solidFill>
                  <a:schemeClr val="accent1">
                    <a:alpha val="82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pic>
              <p:nvPicPr>
                <p:cNvPr id="3" name="Εικόνα 2">
                  <a:extLst>
                    <a:ext uri="{FF2B5EF4-FFF2-40B4-BE49-F238E27FC236}">
                      <a16:creationId xmlns:a16="http://schemas.microsoft.com/office/drawing/2014/main" id="{A2B7F809-C6EE-4EC8-8F0D-A6DA5468F4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73804" y="5134394"/>
                  <a:ext cx="1631388" cy="1631388"/>
                </a:xfrm>
                <a:prstGeom prst="rect">
                  <a:avLst/>
                </a:prstGeom>
              </p:spPr>
            </p:pic>
            <p:pic>
              <p:nvPicPr>
                <p:cNvPr id="5" name="Εικόνα 4">
                  <a:extLst>
                    <a:ext uri="{FF2B5EF4-FFF2-40B4-BE49-F238E27FC236}">
                      <a16:creationId xmlns:a16="http://schemas.microsoft.com/office/drawing/2014/main" id="{3B589435-8717-4677-80B4-9C7C585F32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25891" y="3480091"/>
                  <a:ext cx="1442320" cy="1442320"/>
                </a:xfrm>
                <a:prstGeom prst="rect">
                  <a:avLst/>
                </a:prstGeom>
              </p:spPr>
            </p:pic>
            <p:pic>
              <p:nvPicPr>
                <p:cNvPr id="12" name="Εικόνα 11">
                  <a:extLst>
                    <a:ext uri="{FF2B5EF4-FFF2-40B4-BE49-F238E27FC236}">
                      <a16:creationId xmlns:a16="http://schemas.microsoft.com/office/drawing/2014/main" id="{05C59955-EB8F-45FB-923C-FD1774561E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91215" y="3443094"/>
                  <a:ext cx="1442320" cy="1442320"/>
                </a:xfrm>
                <a:prstGeom prst="rect">
                  <a:avLst/>
                </a:prstGeom>
              </p:spPr>
            </p:pic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69AADB6-C9D9-4D4D-9E70-53AE3213EB5E}"/>
                  </a:ext>
                </a:extLst>
              </p:cNvPr>
              <p:cNvSpPr txBox="1"/>
              <p:nvPr/>
            </p:nvSpPr>
            <p:spPr>
              <a:xfrm>
                <a:off x="2085513" y="2585023"/>
                <a:ext cx="3135345" cy="98488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l-GR" sz="3000" b="1" dirty="0">
                    <a:solidFill>
                      <a:schemeClr val="tx2"/>
                    </a:solidFill>
                    <a:latin typeface="Montserrat Bold" charset="0"/>
                    <a:ea typeface="Montserrat Bold" charset="0"/>
                    <a:cs typeface="Montserrat Bold" charset="0"/>
                  </a:rPr>
                  <a:t>Έξυπνες Συσκευές </a:t>
                </a:r>
              </a:p>
              <a:p>
                <a:pPr algn="ctr"/>
                <a:r>
                  <a:rPr lang="el-GR" sz="2800" b="1" dirty="0">
                    <a:solidFill>
                      <a:schemeClr val="tx2"/>
                    </a:solidFill>
                    <a:latin typeface="Montserrat Bold" charset="0"/>
                    <a:ea typeface="Montserrat Bold" charset="0"/>
                    <a:cs typeface="Montserrat Bold" charset="0"/>
                  </a:rPr>
                  <a:t>(</a:t>
                </a:r>
                <a:r>
                  <a:rPr lang="en-US" sz="2800" b="1" dirty="0">
                    <a:solidFill>
                      <a:schemeClr val="tx2"/>
                    </a:solidFill>
                    <a:latin typeface="Montserrat Bold" charset="0"/>
                    <a:ea typeface="Montserrat Bold" charset="0"/>
                    <a:cs typeface="Montserrat Bold" charset="0"/>
                  </a:rPr>
                  <a:t>Smart Devices</a:t>
                </a:r>
                <a:r>
                  <a:rPr lang="el-GR" sz="2800" b="1" dirty="0">
                    <a:solidFill>
                      <a:schemeClr val="tx2"/>
                    </a:solidFill>
                    <a:latin typeface="Montserrat Bold" charset="0"/>
                    <a:ea typeface="Montserrat Bold" charset="0"/>
                    <a:cs typeface="Montserrat Bold" charset="0"/>
                  </a:rPr>
                  <a:t>)</a:t>
                </a:r>
                <a:endParaRPr lang="en-US" sz="2800" b="1" dirty="0">
                  <a:solidFill>
                    <a:schemeClr val="tx2"/>
                  </a:solidFill>
                  <a:latin typeface="Montserrat Bold" charset="0"/>
                  <a:ea typeface="Montserrat Bold" charset="0"/>
                  <a:cs typeface="Montserrat Bold" charset="0"/>
                </a:endParaRPr>
              </a:p>
            </p:txBody>
          </p:sp>
        </p:grpSp>
        <p:cxnSp>
          <p:nvCxnSpPr>
            <p:cNvPr id="4" name="Ευθύγραμμο βέλος σύνδεσης 3">
              <a:extLst>
                <a:ext uri="{FF2B5EF4-FFF2-40B4-BE49-F238E27FC236}">
                  <a16:creationId xmlns:a16="http://schemas.microsoft.com/office/drawing/2014/main" id="{022A1FBE-ED8C-49E0-AE81-4383F40F91F8}"/>
                </a:ext>
              </a:extLst>
            </p:cNvPr>
            <p:cNvCxnSpPr>
              <a:stCxn id="35" idx="6"/>
              <a:endCxn id="13" idx="2"/>
            </p:cNvCxnSpPr>
            <p:nvPr/>
          </p:nvCxnSpPr>
          <p:spPr>
            <a:xfrm>
              <a:off x="6471222" y="6715571"/>
              <a:ext cx="2737583" cy="16042"/>
            </a:xfrm>
            <a:prstGeom prst="straightConnector1">
              <a:avLst/>
            </a:prstGeom>
            <a:ln w="1619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Ομάδα 15">
            <a:extLst>
              <a:ext uri="{FF2B5EF4-FFF2-40B4-BE49-F238E27FC236}">
                <a16:creationId xmlns:a16="http://schemas.microsoft.com/office/drawing/2014/main" id="{2B5BF1FB-DDFB-4E93-8E82-4BEB61DB2E7B}"/>
              </a:ext>
            </a:extLst>
          </p:cNvPr>
          <p:cNvGrpSpPr/>
          <p:nvPr/>
        </p:nvGrpSpPr>
        <p:grpSpPr>
          <a:xfrm>
            <a:off x="14077228" y="2907266"/>
            <a:ext cx="7606006" cy="6206373"/>
            <a:chOff x="14077228" y="2907266"/>
            <a:chExt cx="7606006" cy="6206373"/>
          </a:xfrm>
        </p:grpSpPr>
        <p:grpSp>
          <p:nvGrpSpPr>
            <p:cNvPr id="51" name="Ομάδα 50">
              <a:extLst>
                <a:ext uri="{FF2B5EF4-FFF2-40B4-BE49-F238E27FC236}">
                  <a16:creationId xmlns:a16="http://schemas.microsoft.com/office/drawing/2014/main" id="{E9808D6D-9444-4157-BDBA-D6AFE049B97D}"/>
                </a:ext>
              </a:extLst>
            </p:cNvPr>
            <p:cNvGrpSpPr/>
            <p:nvPr/>
          </p:nvGrpSpPr>
          <p:grpSpPr>
            <a:xfrm>
              <a:off x="16814811" y="2907266"/>
              <a:ext cx="4868423" cy="6206373"/>
              <a:chOff x="16779684" y="2585023"/>
              <a:chExt cx="4868423" cy="6206373"/>
            </a:xfrm>
          </p:grpSpPr>
          <p:grpSp>
            <p:nvGrpSpPr>
              <p:cNvPr id="39" name="Ομάδα 38">
                <a:extLst>
                  <a:ext uri="{FF2B5EF4-FFF2-40B4-BE49-F238E27FC236}">
                    <a16:creationId xmlns:a16="http://schemas.microsoft.com/office/drawing/2014/main" id="{ADD22672-DED1-42BD-933F-FFF4BBC3252C}"/>
                  </a:ext>
                </a:extLst>
              </p:cNvPr>
              <p:cNvGrpSpPr/>
              <p:nvPr/>
            </p:nvGrpSpPr>
            <p:grpSpPr>
              <a:xfrm>
                <a:off x="16779684" y="2585023"/>
                <a:ext cx="4868423" cy="6206373"/>
                <a:chOff x="1065371" y="2585023"/>
                <a:chExt cx="4868423" cy="6206373"/>
              </a:xfrm>
            </p:grpSpPr>
            <p:sp>
              <p:nvSpPr>
                <p:cNvPr id="42" name="Οβάλ 41">
                  <a:extLst>
                    <a:ext uri="{FF2B5EF4-FFF2-40B4-BE49-F238E27FC236}">
                      <a16:creationId xmlns:a16="http://schemas.microsoft.com/office/drawing/2014/main" id="{4176188D-E3B9-4298-BDE3-6A49E5EACB37}"/>
                    </a:ext>
                  </a:extLst>
                </p:cNvPr>
                <p:cNvSpPr/>
                <p:nvPr/>
              </p:nvSpPr>
              <p:spPr>
                <a:xfrm>
                  <a:off x="1065371" y="4037278"/>
                  <a:ext cx="4868423" cy="4754118"/>
                </a:xfrm>
                <a:prstGeom prst="ellipse">
                  <a:avLst/>
                </a:prstGeom>
                <a:solidFill>
                  <a:schemeClr val="accent1">
                    <a:alpha val="82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A61FB26-A361-40E6-AC0A-2A50D48ACA03}"/>
                    </a:ext>
                  </a:extLst>
                </p:cNvPr>
                <p:cNvSpPr txBox="1"/>
                <p:nvPr/>
              </p:nvSpPr>
              <p:spPr>
                <a:xfrm>
                  <a:off x="1411515" y="2585023"/>
                  <a:ext cx="4483343" cy="984885"/>
                </a:xfrm>
                <a:prstGeom prst="rect">
                  <a:avLst/>
                </a:prstGeom>
                <a:noFill/>
              </p:spPr>
              <p:txBody>
                <a:bodyPr wrap="none" rtlCol="0" anchor="ctr" anchorCtr="0">
                  <a:spAutoFit/>
                </a:bodyPr>
                <a:lstStyle/>
                <a:p>
                  <a:pPr algn="ctr"/>
                  <a:r>
                    <a:rPr lang="el-GR" sz="3000" b="1" dirty="0">
                      <a:solidFill>
                        <a:schemeClr val="tx2"/>
                      </a:solidFill>
                      <a:latin typeface="Montserrat Bold" charset="0"/>
                      <a:ea typeface="Montserrat Bold" charset="0"/>
                      <a:cs typeface="Montserrat Bold" charset="0"/>
                    </a:rPr>
                    <a:t>Διαδίκτυο των Πραγμάτων</a:t>
                  </a:r>
                </a:p>
                <a:p>
                  <a:pPr algn="ctr"/>
                  <a:r>
                    <a:rPr lang="el-GR" sz="2800" b="1" dirty="0">
                      <a:solidFill>
                        <a:schemeClr val="tx2"/>
                      </a:solidFill>
                      <a:latin typeface="Montserrat Bold" charset="0"/>
                      <a:ea typeface="Montserrat Bold" charset="0"/>
                      <a:cs typeface="Montserrat Bold" charset="0"/>
                    </a:rPr>
                    <a:t>(</a:t>
                  </a:r>
                  <a:r>
                    <a:rPr lang="en-US" sz="2800" b="1" dirty="0">
                      <a:solidFill>
                        <a:schemeClr val="tx2"/>
                      </a:solidFill>
                      <a:latin typeface="Montserrat Bold" charset="0"/>
                      <a:ea typeface="Montserrat Bold" charset="0"/>
                      <a:cs typeface="Montserrat Bold" charset="0"/>
                    </a:rPr>
                    <a:t>IoT</a:t>
                  </a:r>
                  <a:r>
                    <a:rPr lang="el-GR" sz="2800" b="1" dirty="0">
                      <a:solidFill>
                        <a:schemeClr val="tx2"/>
                      </a:solidFill>
                      <a:latin typeface="Montserrat Bold" charset="0"/>
                      <a:ea typeface="Montserrat Bold" charset="0"/>
                      <a:cs typeface="Montserrat Bold" charset="0"/>
                    </a:rPr>
                    <a:t>)</a:t>
                  </a:r>
                  <a:endParaRPr lang="en-US" sz="2800" b="1" dirty="0">
                    <a:solidFill>
                      <a:schemeClr val="tx2"/>
                    </a:solidFill>
                    <a:latin typeface="Montserrat Bold" charset="0"/>
                    <a:ea typeface="Montserrat Bold" charset="0"/>
                    <a:cs typeface="Montserrat Bold" charset="0"/>
                  </a:endParaRPr>
                </a:p>
              </p:txBody>
            </p:sp>
          </p:grpSp>
          <p:pic>
            <p:nvPicPr>
              <p:cNvPr id="26" name="Εικόνα 25">
                <a:extLst>
                  <a:ext uri="{FF2B5EF4-FFF2-40B4-BE49-F238E27FC236}">
                    <a16:creationId xmlns:a16="http://schemas.microsoft.com/office/drawing/2014/main" id="{2750A128-22C4-4F99-9AF5-D3FBA7524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386428" y="5110072"/>
                <a:ext cx="3654933" cy="2439787"/>
              </a:xfrm>
              <a:prstGeom prst="rect">
                <a:avLst/>
              </a:prstGeom>
              <a:scene3d>
                <a:camera prst="orthographicFront">
                  <a:rot lat="0" lon="0" rev="0"/>
                </a:camera>
                <a:lightRig rig="threePt" dir="t"/>
              </a:scene3d>
            </p:spPr>
          </p:pic>
          <p:sp>
            <p:nvSpPr>
              <p:cNvPr id="46" name="Οβάλ 45">
                <a:extLst>
                  <a:ext uri="{FF2B5EF4-FFF2-40B4-BE49-F238E27FC236}">
                    <a16:creationId xmlns:a16="http://schemas.microsoft.com/office/drawing/2014/main" id="{A62C06BF-60CB-4E22-A0A7-E6B3E3EC89CC}"/>
                  </a:ext>
                </a:extLst>
              </p:cNvPr>
              <p:cNvSpPr/>
              <p:nvPr/>
            </p:nvSpPr>
            <p:spPr>
              <a:xfrm>
                <a:off x="17525486" y="4641558"/>
                <a:ext cx="3376816" cy="3376816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</p:grpSp>
        <p:cxnSp>
          <p:nvCxnSpPr>
            <p:cNvPr id="43" name="Ευθύγραμμο βέλος σύνδεσης 42">
              <a:extLst>
                <a:ext uri="{FF2B5EF4-FFF2-40B4-BE49-F238E27FC236}">
                  <a16:creationId xmlns:a16="http://schemas.microsoft.com/office/drawing/2014/main" id="{D1C36C5E-3227-409D-8B55-E05805A4EFCD}"/>
                </a:ext>
              </a:extLst>
            </p:cNvPr>
            <p:cNvCxnSpPr>
              <a:cxnSpLocks/>
              <a:stCxn id="13" idx="6"/>
              <a:endCxn id="42" idx="2"/>
            </p:cNvCxnSpPr>
            <p:nvPr/>
          </p:nvCxnSpPr>
          <p:spPr>
            <a:xfrm>
              <a:off x="14077228" y="6731613"/>
              <a:ext cx="2737583" cy="4967"/>
            </a:xfrm>
            <a:prstGeom prst="straightConnector1">
              <a:avLst/>
            </a:prstGeom>
            <a:ln w="1619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1216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10420553" y="225155"/>
            <a:ext cx="3536546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l-GR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ΕΙΣΑΓΩΓΗ</a:t>
            </a:r>
            <a:endParaRPr lang="en-US" sz="66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0974696" y="1414546"/>
            <a:ext cx="2424511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3200" dirty="0">
                <a:solidFill>
                  <a:schemeClr val="bg2">
                    <a:lumMod val="6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Το Πρόβλημα</a:t>
            </a:r>
            <a:endParaRPr lang="en-US" sz="3200" dirty="0">
              <a:solidFill>
                <a:schemeClr val="bg2">
                  <a:lumMod val="65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l-GR" sz="3000" b="1" dirty="0">
                  <a:solidFill>
                    <a:srgbClr val="445469"/>
                  </a:solidFill>
                </a:rPr>
                <a:t>Μησσήν Στέφανος</a:t>
              </a:r>
              <a:endParaRPr lang="el-GR" sz="3000" b="1" i="1" dirty="0">
                <a:solidFill>
                  <a:srgbClr val="445469"/>
                </a:solidFill>
              </a:endParaRPr>
            </a:p>
            <a:p>
              <a:pPr algn="r"/>
              <a:r>
                <a:rPr lang="el-GR" sz="3000" b="1" i="1" dirty="0">
                  <a:solidFill>
                    <a:srgbClr val="445469"/>
                  </a:solidFill>
                </a:rPr>
                <a:t>Α</a:t>
              </a:r>
              <a:r>
                <a:rPr lang="en-US" sz="3000" b="1" i="1" dirty="0">
                  <a:solidFill>
                    <a:srgbClr val="445469"/>
                  </a:solidFill>
                  <a:latin typeface="Montserrat Bold"/>
                </a:rPr>
                <a:t>.</a:t>
              </a:r>
              <a:r>
                <a:rPr lang="el-GR" sz="3000" b="1" i="1" dirty="0">
                  <a:solidFill>
                    <a:srgbClr val="445469"/>
                  </a:solidFill>
                </a:rPr>
                <a:t>Μ</a:t>
              </a:r>
              <a:r>
                <a:rPr lang="en-US" sz="3000" b="1" i="1" dirty="0">
                  <a:solidFill>
                    <a:srgbClr val="445469"/>
                  </a:solidFill>
                  <a:latin typeface="Montserrat Bold"/>
                </a:rPr>
                <a:t>.: 91432</a:t>
              </a:r>
              <a:endParaRPr lang="el-GR" sz="3000" b="1" i="1" dirty="0">
                <a:solidFill>
                  <a:srgbClr val="445469"/>
                </a:solidFill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  <a:endParaRPr lang="el-GR" dirty="0"/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5</a:t>
            </a: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32BF1125-A89C-4830-837D-C3BCB49E8A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774" y="2774726"/>
            <a:ext cx="10511815" cy="7489669"/>
          </a:xfrm>
          <a:prstGeom prst="rect">
            <a:avLst/>
          </a:prstGeom>
        </p:spPr>
      </p:pic>
      <p:grpSp>
        <p:nvGrpSpPr>
          <p:cNvPr id="8" name="Ομάδα 7">
            <a:extLst>
              <a:ext uri="{FF2B5EF4-FFF2-40B4-BE49-F238E27FC236}">
                <a16:creationId xmlns:a16="http://schemas.microsoft.com/office/drawing/2014/main" id="{64A5E0B9-9FB8-45A3-864F-5CA4897C4C40}"/>
              </a:ext>
            </a:extLst>
          </p:cNvPr>
          <p:cNvGrpSpPr/>
          <p:nvPr/>
        </p:nvGrpSpPr>
        <p:grpSpPr>
          <a:xfrm>
            <a:off x="630142" y="3753444"/>
            <a:ext cx="7274257" cy="2356875"/>
            <a:chOff x="313899" y="5611620"/>
            <a:chExt cx="7274257" cy="235687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0752E44-0926-4F58-98BF-6CA766E29C3F}"/>
                </a:ext>
              </a:extLst>
            </p:cNvPr>
            <p:cNvSpPr txBox="1"/>
            <p:nvPr/>
          </p:nvSpPr>
          <p:spPr>
            <a:xfrm>
              <a:off x="313899" y="5611620"/>
              <a:ext cx="72742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>
                  <a:solidFill>
                    <a:srgbClr val="445469"/>
                  </a:solidFill>
                </a:rPr>
                <a:t>Εκτιμώμενος αριθμός συνδεδεμένων </a:t>
              </a:r>
            </a:p>
            <a:p>
              <a:r>
                <a:rPr lang="el-GR" dirty="0">
                  <a:solidFill>
                    <a:srgbClr val="445469"/>
                  </a:solidFill>
                </a:rPr>
                <a:t>έξυπνων συσκευών μέχρι το 2020</a:t>
              </a:r>
              <a:r>
                <a:rPr lang="en-US" dirty="0">
                  <a:solidFill>
                    <a:srgbClr val="445469"/>
                  </a:solidFill>
                  <a:latin typeface="Montserrat Bold"/>
                </a:rPr>
                <a:t>: </a:t>
              </a:r>
              <a:endParaRPr lang="el-GR" dirty="0">
                <a:solidFill>
                  <a:srgbClr val="445469"/>
                </a:solidFill>
                <a:latin typeface="Montserrat Bold"/>
              </a:endParaRPr>
            </a:p>
          </p:txBody>
        </p:sp>
        <p:sp>
          <p:nvSpPr>
            <p:cNvPr id="7" name="Ορθογώνιο 6">
              <a:extLst>
                <a:ext uri="{FF2B5EF4-FFF2-40B4-BE49-F238E27FC236}">
                  <a16:creationId xmlns:a16="http://schemas.microsoft.com/office/drawing/2014/main" id="{64A8B3CB-ED78-4A2F-893C-5C8E9493E3D5}"/>
                </a:ext>
              </a:extLst>
            </p:cNvPr>
            <p:cNvSpPr/>
            <p:nvPr/>
          </p:nvSpPr>
          <p:spPr>
            <a:xfrm>
              <a:off x="1630135" y="7260609"/>
              <a:ext cx="464178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dirty="0">
                  <a:solidFill>
                    <a:srgbClr val="FF0000"/>
                  </a:solidFill>
                  <a:latin typeface="Montserrat Bold"/>
                </a:rPr>
                <a:t>25.01</a:t>
              </a:r>
              <a:r>
                <a:rPr lang="en-US" dirty="0">
                  <a:solidFill>
                    <a:srgbClr val="FF0000"/>
                  </a:solidFill>
                  <a:latin typeface="Montserrat Bold"/>
                </a:rPr>
                <a:t> </a:t>
              </a:r>
              <a:r>
                <a:rPr lang="el-GR" dirty="0">
                  <a:solidFill>
                    <a:srgbClr val="FF0000"/>
                  </a:solidFill>
                </a:rPr>
                <a:t>δισεκατομμύρια </a:t>
              </a:r>
            </a:p>
          </p:txBody>
        </p:sp>
      </p:grpSp>
      <p:grpSp>
        <p:nvGrpSpPr>
          <p:cNvPr id="10" name="Ομάδα 9">
            <a:extLst>
              <a:ext uri="{FF2B5EF4-FFF2-40B4-BE49-F238E27FC236}">
                <a16:creationId xmlns:a16="http://schemas.microsoft.com/office/drawing/2014/main" id="{9CAA7201-B3BB-498A-9174-9D08635C66E2}"/>
              </a:ext>
            </a:extLst>
          </p:cNvPr>
          <p:cNvGrpSpPr/>
          <p:nvPr/>
        </p:nvGrpSpPr>
        <p:grpSpPr>
          <a:xfrm>
            <a:off x="365181" y="7151046"/>
            <a:ext cx="7539217" cy="2239588"/>
            <a:chOff x="365181" y="7151046"/>
            <a:chExt cx="7539217" cy="2239588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B0C6101-AACC-41F7-93F3-98C21B462FDE}"/>
                </a:ext>
              </a:extLst>
            </p:cNvPr>
            <p:cNvSpPr txBox="1"/>
            <p:nvPr/>
          </p:nvSpPr>
          <p:spPr>
            <a:xfrm>
              <a:off x="365181" y="7151046"/>
              <a:ext cx="753921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dirty="0">
                  <a:solidFill>
                    <a:srgbClr val="445469"/>
                  </a:solidFill>
                </a:rPr>
                <a:t>Εκ των οποίων συσκευές μέσα στα σπίτια</a:t>
              </a:r>
              <a:r>
                <a:rPr lang="en-US" dirty="0">
                  <a:solidFill>
                    <a:srgbClr val="445469"/>
                  </a:solidFill>
                </a:rPr>
                <a:t>:</a:t>
              </a:r>
              <a:endParaRPr lang="el-GR" dirty="0">
                <a:solidFill>
                  <a:srgbClr val="445469"/>
                </a:solidFill>
                <a:latin typeface="Montserrat Bold"/>
              </a:endParaRPr>
            </a:p>
          </p:txBody>
        </p:sp>
        <p:sp>
          <p:nvSpPr>
            <p:cNvPr id="44" name="Ορθογώνιο 43">
              <a:extLst>
                <a:ext uri="{FF2B5EF4-FFF2-40B4-BE49-F238E27FC236}">
                  <a16:creationId xmlns:a16="http://schemas.microsoft.com/office/drawing/2014/main" id="{D7FBBEEB-D4CA-4ECA-ABE0-1689BB5294E1}"/>
                </a:ext>
              </a:extLst>
            </p:cNvPr>
            <p:cNvSpPr/>
            <p:nvPr/>
          </p:nvSpPr>
          <p:spPr>
            <a:xfrm>
              <a:off x="2076221" y="8586481"/>
              <a:ext cx="438209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dirty="0">
                  <a:solidFill>
                    <a:srgbClr val="FF0000"/>
                  </a:solidFill>
                  <a:latin typeface="Montserrat Bold"/>
                </a:rPr>
                <a:t>17.3</a:t>
              </a:r>
              <a:r>
                <a:rPr lang="en-US" dirty="0">
                  <a:solidFill>
                    <a:srgbClr val="FF0000"/>
                  </a:solidFill>
                  <a:latin typeface="Montserrat Bold"/>
                </a:rPr>
                <a:t> </a:t>
              </a:r>
              <a:r>
                <a:rPr lang="el-GR" dirty="0">
                  <a:solidFill>
                    <a:srgbClr val="FF0000"/>
                  </a:solidFill>
                </a:rPr>
                <a:t>δισεκατομμύρια </a:t>
              </a:r>
            </a:p>
          </p:txBody>
        </p:sp>
        <p:sp>
          <p:nvSpPr>
            <p:cNvPr id="45" name="Ορθογώνιο 44">
              <a:extLst>
                <a:ext uri="{FF2B5EF4-FFF2-40B4-BE49-F238E27FC236}">
                  <a16:creationId xmlns:a16="http://schemas.microsoft.com/office/drawing/2014/main" id="{1C56C596-6939-4AE4-A286-395311A04712}"/>
                </a:ext>
              </a:extLst>
            </p:cNvPr>
            <p:cNvSpPr/>
            <p:nvPr/>
          </p:nvSpPr>
          <p:spPr>
            <a:xfrm>
              <a:off x="1636678" y="8682748"/>
              <a:ext cx="43954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dirty="0">
                  <a:solidFill>
                    <a:srgbClr val="FF0000"/>
                  </a:solidFill>
                  <a:latin typeface="Montserrat Bold"/>
                </a:rPr>
                <a:t>~</a:t>
              </a:r>
              <a:endParaRPr lang="el-GR" dirty="0">
                <a:solidFill>
                  <a:srgbClr val="FF0000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CBB57DD-4882-47CC-8A39-5B641B451FA8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</p:spTree>
    <p:extLst>
      <p:ext uri="{BB962C8B-B14F-4D97-AF65-F5344CB8AC3E}">
        <p14:creationId xmlns:p14="http://schemas.microsoft.com/office/powerpoint/2010/main" val="19944214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10420553" y="225155"/>
            <a:ext cx="3536546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l-GR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ΕΙΣΑΓΩΓΗ</a:t>
            </a:r>
            <a:endParaRPr lang="en-US" sz="66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0974696" y="1414546"/>
            <a:ext cx="2424511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3200" dirty="0">
                <a:solidFill>
                  <a:schemeClr val="bg2">
                    <a:lumMod val="6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Το Πρόβλημα</a:t>
            </a:r>
            <a:endParaRPr lang="en-US" sz="3200" dirty="0">
              <a:solidFill>
                <a:schemeClr val="bg2">
                  <a:lumMod val="65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l-GR" sz="3000" b="1" dirty="0">
                  <a:solidFill>
                    <a:srgbClr val="445469"/>
                  </a:solidFill>
                </a:rPr>
                <a:t>Μησσήν Στέφανος</a:t>
              </a:r>
              <a:endParaRPr lang="el-GR" sz="3000" b="1" i="1" dirty="0">
                <a:solidFill>
                  <a:srgbClr val="445469"/>
                </a:solidFill>
              </a:endParaRPr>
            </a:p>
            <a:p>
              <a:pPr algn="r"/>
              <a:r>
                <a:rPr lang="el-GR" sz="3000" b="1" i="1" dirty="0">
                  <a:solidFill>
                    <a:srgbClr val="445469"/>
                  </a:solidFill>
                </a:rPr>
                <a:t>Α</a:t>
              </a:r>
              <a:r>
                <a:rPr lang="en-US" sz="3000" b="1" i="1" dirty="0">
                  <a:solidFill>
                    <a:srgbClr val="445469"/>
                  </a:solidFill>
                  <a:latin typeface="Montserrat Bold"/>
                </a:rPr>
                <a:t>.</a:t>
              </a:r>
              <a:r>
                <a:rPr lang="el-GR" sz="3000" b="1" i="1" dirty="0">
                  <a:solidFill>
                    <a:srgbClr val="445469"/>
                  </a:solidFill>
                </a:rPr>
                <a:t>Μ</a:t>
              </a:r>
              <a:r>
                <a:rPr lang="en-US" sz="3000" b="1" i="1" dirty="0">
                  <a:solidFill>
                    <a:srgbClr val="445469"/>
                  </a:solidFill>
                  <a:latin typeface="Montserrat Bold"/>
                </a:rPr>
                <a:t>.: 91432</a:t>
              </a:r>
              <a:endParaRPr lang="el-GR" sz="3000" b="1" i="1" dirty="0">
                <a:solidFill>
                  <a:srgbClr val="445469"/>
                </a:solidFill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  <a:endParaRPr lang="el-GR" dirty="0"/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6</a:t>
            </a:r>
          </a:p>
        </p:txBody>
      </p:sp>
      <p:grpSp>
        <p:nvGrpSpPr>
          <p:cNvPr id="4" name="Ομάδα 3">
            <a:extLst>
              <a:ext uri="{FF2B5EF4-FFF2-40B4-BE49-F238E27FC236}">
                <a16:creationId xmlns:a16="http://schemas.microsoft.com/office/drawing/2014/main" id="{83B2596D-7D02-41EC-9482-2632558685DD}"/>
              </a:ext>
            </a:extLst>
          </p:cNvPr>
          <p:cNvGrpSpPr/>
          <p:nvPr/>
        </p:nvGrpSpPr>
        <p:grpSpPr>
          <a:xfrm>
            <a:off x="14241376" y="4233654"/>
            <a:ext cx="7256536" cy="1455501"/>
            <a:chOff x="14241376" y="4233654"/>
            <a:chExt cx="7256536" cy="145550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65FEB0B-F8D5-4129-BF94-4A39190E1E88}"/>
                </a:ext>
              </a:extLst>
            </p:cNvPr>
            <p:cNvSpPr txBox="1"/>
            <p:nvPr/>
          </p:nvSpPr>
          <p:spPr>
            <a:xfrm>
              <a:off x="14241376" y="4634212"/>
              <a:ext cx="55192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l-GR" dirty="0">
                  <a:solidFill>
                    <a:srgbClr val="445469"/>
                  </a:solidFill>
                  <a:latin typeface="Montserrat Bold"/>
                </a:rPr>
                <a:t>Εξοικονόμηση Ενέργειας</a:t>
              </a:r>
            </a:p>
          </p:txBody>
        </p:sp>
        <p:pic>
          <p:nvPicPr>
            <p:cNvPr id="13" name="Εικόνα 12">
              <a:extLst>
                <a:ext uri="{FF2B5EF4-FFF2-40B4-BE49-F238E27FC236}">
                  <a16:creationId xmlns:a16="http://schemas.microsoft.com/office/drawing/2014/main" id="{D8E82344-943A-4890-8CD5-A1BD06376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42411" y="4233654"/>
              <a:ext cx="1455501" cy="1455501"/>
            </a:xfrm>
            <a:prstGeom prst="rect">
              <a:avLst/>
            </a:prstGeom>
          </p:spPr>
        </p:pic>
      </p:grpSp>
      <p:grpSp>
        <p:nvGrpSpPr>
          <p:cNvPr id="3" name="Ομάδα 2">
            <a:extLst>
              <a:ext uri="{FF2B5EF4-FFF2-40B4-BE49-F238E27FC236}">
                <a16:creationId xmlns:a16="http://schemas.microsoft.com/office/drawing/2014/main" id="{5C26157C-EA45-4EA3-BE29-531B8EBD07D0}"/>
              </a:ext>
            </a:extLst>
          </p:cNvPr>
          <p:cNvGrpSpPr/>
          <p:nvPr/>
        </p:nvGrpSpPr>
        <p:grpSpPr>
          <a:xfrm>
            <a:off x="14241376" y="6146314"/>
            <a:ext cx="7256536" cy="1455501"/>
            <a:chOff x="14241376" y="6146314"/>
            <a:chExt cx="7256536" cy="145550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6CCF685-89AD-4C61-B3D0-EA3BEBE7A282}"/>
                </a:ext>
              </a:extLst>
            </p:cNvPr>
            <p:cNvSpPr txBox="1"/>
            <p:nvPr/>
          </p:nvSpPr>
          <p:spPr>
            <a:xfrm>
              <a:off x="14241376" y="6708182"/>
              <a:ext cx="55192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l-GR" dirty="0">
                  <a:solidFill>
                    <a:srgbClr val="445469"/>
                  </a:solidFill>
                  <a:latin typeface="Montserrat Bold"/>
                </a:rPr>
                <a:t>Ασφάλεια</a:t>
              </a:r>
            </a:p>
          </p:txBody>
        </p:sp>
        <p:pic>
          <p:nvPicPr>
            <p:cNvPr id="16" name="Εικόνα 15">
              <a:extLst>
                <a:ext uri="{FF2B5EF4-FFF2-40B4-BE49-F238E27FC236}">
                  <a16:creationId xmlns:a16="http://schemas.microsoft.com/office/drawing/2014/main" id="{369A2E67-21CF-4BC2-8A9C-F864C7C18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42411" y="6146314"/>
              <a:ext cx="1455501" cy="1455501"/>
            </a:xfrm>
            <a:prstGeom prst="rect">
              <a:avLst/>
            </a:prstGeom>
          </p:spPr>
        </p:pic>
      </p:grpSp>
      <p:grpSp>
        <p:nvGrpSpPr>
          <p:cNvPr id="2" name="Ομάδα 1">
            <a:extLst>
              <a:ext uri="{FF2B5EF4-FFF2-40B4-BE49-F238E27FC236}">
                <a16:creationId xmlns:a16="http://schemas.microsoft.com/office/drawing/2014/main" id="{FB2A0CFE-DC76-44E3-90F2-D323674105B8}"/>
              </a:ext>
            </a:extLst>
          </p:cNvPr>
          <p:cNvGrpSpPr/>
          <p:nvPr/>
        </p:nvGrpSpPr>
        <p:grpSpPr>
          <a:xfrm>
            <a:off x="14241376" y="8062246"/>
            <a:ext cx="7370654" cy="1920235"/>
            <a:chOff x="14241376" y="8062246"/>
            <a:chExt cx="7370654" cy="192023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96C9497-847C-4BA7-BAEE-1054A07AD1E3}"/>
                </a:ext>
              </a:extLst>
            </p:cNvPr>
            <p:cNvSpPr txBox="1"/>
            <p:nvPr/>
          </p:nvSpPr>
          <p:spPr>
            <a:xfrm>
              <a:off x="14241376" y="8782152"/>
              <a:ext cx="55192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l-GR" dirty="0">
                  <a:solidFill>
                    <a:srgbClr val="445469"/>
                  </a:solidFill>
                  <a:latin typeface="Montserrat Bold"/>
                </a:rPr>
                <a:t>Άνεση</a:t>
              </a:r>
            </a:p>
            <a:p>
              <a:endParaRPr lang="el-GR" dirty="0">
                <a:solidFill>
                  <a:srgbClr val="445469"/>
                </a:solidFill>
                <a:latin typeface="Montserrat Bold"/>
              </a:endParaRPr>
            </a:p>
          </p:txBody>
        </p:sp>
        <p:pic>
          <p:nvPicPr>
            <p:cNvPr id="18" name="Εικόνα 17">
              <a:extLst>
                <a:ext uri="{FF2B5EF4-FFF2-40B4-BE49-F238E27FC236}">
                  <a16:creationId xmlns:a16="http://schemas.microsoft.com/office/drawing/2014/main" id="{87E6A2B0-A614-4B90-9265-3EF8D14E0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28291" y="8062246"/>
              <a:ext cx="1683739" cy="1683739"/>
            </a:xfrm>
            <a:prstGeom prst="rect">
              <a:avLst/>
            </a:prstGeom>
          </p:spPr>
        </p:pic>
      </p:grpSp>
      <p:grpSp>
        <p:nvGrpSpPr>
          <p:cNvPr id="39" name="Ομάδα 38">
            <a:extLst>
              <a:ext uri="{FF2B5EF4-FFF2-40B4-BE49-F238E27FC236}">
                <a16:creationId xmlns:a16="http://schemas.microsoft.com/office/drawing/2014/main" id="{8186F301-B28F-47BD-AD76-0ACC79895D03}"/>
              </a:ext>
            </a:extLst>
          </p:cNvPr>
          <p:cNvGrpSpPr/>
          <p:nvPr/>
        </p:nvGrpSpPr>
        <p:grpSpPr>
          <a:xfrm>
            <a:off x="2471709" y="2505307"/>
            <a:ext cx="8760398" cy="7027865"/>
            <a:chOff x="2471709" y="2505307"/>
            <a:chExt cx="8760398" cy="702786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9AC71A4-E95F-40CF-A994-BA11E874F36F}"/>
                </a:ext>
              </a:extLst>
            </p:cNvPr>
            <p:cNvSpPr txBox="1"/>
            <p:nvPr/>
          </p:nvSpPr>
          <p:spPr>
            <a:xfrm>
              <a:off x="2812323" y="2505307"/>
              <a:ext cx="28703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4800" b="1" dirty="0">
                  <a:solidFill>
                    <a:srgbClr val="445469"/>
                  </a:solidFill>
                  <a:latin typeface="Montserrat Bold"/>
                </a:rPr>
                <a:t>Έτος 2030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84C8D64-8565-4F22-A099-182949E6AFF5}"/>
                </a:ext>
              </a:extLst>
            </p:cNvPr>
            <p:cNvSpPr txBox="1"/>
            <p:nvPr/>
          </p:nvSpPr>
          <p:spPr>
            <a:xfrm>
              <a:off x="2489273" y="4932589"/>
              <a:ext cx="35515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dirty="0">
                  <a:solidFill>
                    <a:srgbClr val="445469"/>
                  </a:solidFill>
                  <a:latin typeface="Montserrat Bold"/>
                </a:rPr>
                <a:t>Έξυπνα Σπίτια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45B88D6-3632-43F4-A4F9-4C1FBC27F708}"/>
                </a:ext>
              </a:extLst>
            </p:cNvPr>
            <p:cNvSpPr txBox="1"/>
            <p:nvPr/>
          </p:nvSpPr>
          <p:spPr>
            <a:xfrm>
              <a:off x="9208227" y="4640276"/>
              <a:ext cx="2023880" cy="4508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700" dirty="0">
                  <a:solidFill>
                    <a:srgbClr val="3694D0"/>
                  </a:solidFill>
                </a:rPr>
                <a:t>=</a:t>
              </a:r>
            </a:p>
          </p:txBody>
        </p:sp>
        <p:grpSp>
          <p:nvGrpSpPr>
            <p:cNvPr id="38" name="Ομάδα 37">
              <a:extLst>
                <a:ext uri="{FF2B5EF4-FFF2-40B4-BE49-F238E27FC236}">
                  <a16:creationId xmlns:a16="http://schemas.microsoft.com/office/drawing/2014/main" id="{D87C284A-ADCF-4D3C-910F-2AD0417B0861}"/>
                </a:ext>
              </a:extLst>
            </p:cNvPr>
            <p:cNvGrpSpPr/>
            <p:nvPr/>
          </p:nvGrpSpPr>
          <p:grpSpPr>
            <a:xfrm>
              <a:off x="2471709" y="5981633"/>
              <a:ext cx="3551539" cy="3551539"/>
              <a:chOff x="2812323" y="6146314"/>
              <a:chExt cx="4348195" cy="4348195"/>
            </a:xfrm>
          </p:grpSpPr>
          <p:pic>
            <p:nvPicPr>
              <p:cNvPr id="30" name="Εικόνα 29">
                <a:extLst>
                  <a:ext uri="{FF2B5EF4-FFF2-40B4-BE49-F238E27FC236}">
                    <a16:creationId xmlns:a16="http://schemas.microsoft.com/office/drawing/2014/main" id="{5A402D3F-A9C3-457B-94BE-B542033307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2323" y="6146314"/>
                <a:ext cx="4348195" cy="4348195"/>
              </a:xfrm>
              <a:prstGeom prst="rect">
                <a:avLst/>
              </a:prstGeom>
            </p:spPr>
          </p:pic>
          <p:sp>
            <p:nvSpPr>
              <p:cNvPr id="31" name="Ορθογώνιο 30">
                <a:extLst>
                  <a:ext uri="{FF2B5EF4-FFF2-40B4-BE49-F238E27FC236}">
                    <a16:creationId xmlns:a16="http://schemas.microsoft.com/office/drawing/2014/main" id="{6A4CB28B-612E-4ED6-973E-5DA5B7697DDA}"/>
                  </a:ext>
                </a:extLst>
              </p:cNvPr>
              <p:cNvSpPr/>
              <p:nvPr/>
            </p:nvSpPr>
            <p:spPr>
              <a:xfrm>
                <a:off x="3906982" y="8062246"/>
                <a:ext cx="2120862" cy="2273014"/>
              </a:xfrm>
              <a:prstGeom prst="rect">
                <a:avLst/>
              </a:prstGeom>
              <a:solidFill>
                <a:srgbClr val="3DD0F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pic>
            <p:nvPicPr>
              <p:cNvPr id="37" name="Εικόνα 36">
                <a:extLst>
                  <a:ext uri="{FF2B5EF4-FFF2-40B4-BE49-F238E27FC236}">
                    <a16:creationId xmlns:a16="http://schemas.microsoft.com/office/drawing/2014/main" id="{46833BDF-474E-4023-B550-9EC3659CD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4186" y="8376519"/>
                <a:ext cx="1644468" cy="1644468"/>
              </a:xfrm>
              <a:prstGeom prst="rect">
                <a:avLst/>
              </a:prstGeom>
            </p:spPr>
          </p:pic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C171E48-7E69-4386-B6AD-54AB9553BFB1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</p:spTree>
    <p:extLst>
      <p:ext uri="{BB962C8B-B14F-4D97-AF65-F5344CB8AC3E}">
        <p14:creationId xmlns:p14="http://schemas.microsoft.com/office/powerpoint/2010/main" val="3212115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10420553" y="225155"/>
            <a:ext cx="3536546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l-GR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ΕΙΣΑΓΩΓΗ</a:t>
            </a:r>
            <a:endParaRPr lang="en-US" sz="66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1301035" y="1414546"/>
            <a:ext cx="1771832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3200" dirty="0">
                <a:solidFill>
                  <a:schemeClr val="bg2">
                    <a:lumMod val="6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Η ανάγκη</a:t>
            </a:r>
            <a:endParaRPr lang="en-US" sz="3200" dirty="0">
              <a:solidFill>
                <a:schemeClr val="bg2">
                  <a:lumMod val="65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l-GR" sz="3000" b="1" dirty="0">
                  <a:solidFill>
                    <a:srgbClr val="445469"/>
                  </a:solidFill>
                </a:rPr>
                <a:t>Μησσήν Στέφανος</a:t>
              </a:r>
              <a:endParaRPr lang="el-GR" sz="3000" b="1" i="1" dirty="0">
                <a:solidFill>
                  <a:srgbClr val="445469"/>
                </a:solidFill>
              </a:endParaRPr>
            </a:p>
            <a:p>
              <a:pPr algn="r"/>
              <a:r>
                <a:rPr lang="el-GR" sz="3000" b="1" i="1" dirty="0">
                  <a:solidFill>
                    <a:srgbClr val="445469"/>
                  </a:solidFill>
                </a:rPr>
                <a:t>Α</a:t>
              </a:r>
              <a:r>
                <a:rPr lang="en-US" sz="3000" b="1" i="1" dirty="0">
                  <a:solidFill>
                    <a:srgbClr val="445469"/>
                  </a:solidFill>
                  <a:latin typeface="Montserrat Bold"/>
                </a:rPr>
                <a:t>.</a:t>
              </a:r>
              <a:r>
                <a:rPr lang="el-GR" sz="3000" b="1" i="1" dirty="0">
                  <a:solidFill>
                    <a:srgbClr val="445469"/>
                  </a:solidFill>
                </a:rPr>
                <a:t>Μ</a:t>
              </a:r>
              <a:r>
                <a:rPr lang="en-US" sz="3000" b="1" i="1" dirty="0">
                  <a:solidFill>
                    <a:srgbClr val="445469"/>
                  </a:solidFill>
                  <a:latin typeface="Montserrat Bold"/>
                </a:rPr>
                <a:t>.: 91432</a:t>
              </a:r>
              <a:endParaRPr lang="el-GR" sz="3000" b="1" i="1" dirty="0">
                <a:solidFill>
                  <a:srgbClr val="445469"/>
                </a:solidFill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  <a:endParaRPr lang="el-GR" dirty="0"/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7</a:t>
            </a:r>
          </a:p>
        </p:txBody>
      </p:sp>
      <p:grpSp>
        <p:nvGrpSpPr>
          <p:cNvPr id="4" name="Ομάδα 3">
            <a:extLst>
              <a:ext uri="{FF2B5EF4-FFF2-40B4-BE49-F238E27FC236}">
                <a16:creationId xmlns:a16="http://schemas.microsoft.com/office/drawing/2014/main" id="{ACA4D477-A547-476F-87CD-AC5BED9FAE0D}"/>
              </a:ext>
            </a:extLst>
          </p:cNvPr>
          <p:cNvGrpSpPr/>
          <p:nvPr/>
        </p:nvGrpSpPr>
        <p:grpSpPr>
          <a:xfrm>
            <a:off x="13542717" y="3255124"/>
            <a:ext cx="8777042" cy="6346733"/>
            <a:chOff x="13542717" y="3255124"/>
            <a:chExt cx="8777042" cy="634673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0328E5-9B26-4244-8118-A20C25EE3913}"/>
                </a:ext>
              </a:extLst>
            </p:cNvPr>
            <p:cNvSpPr txBox="1"/>
            <p:nvPr/>
          </p:nvSpPr>
          <p:spPr>
            <a:xfrm>
              <a:off x="15686584" y="3708808"/>
              <a:ext cx="593146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4000" b="1" dirty="0">
                  <a:solidFill>
                    <a:srgbClr val="445469"/>
                  </a:solidFill>
                  <a:latin typeface="Montserrat Bold"/>
                </a:rPr>
                <a:t>Απαιτήσεις των ανθρώπων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38B7CFC-44BD-40F9-AD7A-A2DD05981997}"/>
                </a:ext>
              </a:extLst>
            </p:cNvPr>
            <p:cNvSpPr txBox="1"/>
            <p:nvPr/>
          </p:nvSpPr>
          <p:spPr>
            <a:xfrm>
              <a:off x="14993218" y="5657671"/>
              <a:ext cx="7318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l-GR" dirty="0">
                  <a:solidFill>
                    <a:srgbClr val="445469"/>
                  </a:solidFill>
                  <a:latin typeface="Montserrat Bold"/>
                </a:rPr>
                <a:t>Μέγιστη εξοικονόμηση ενέργειας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3155E7-4FB9-46F2-91E6-DF653CC951A4}"/>
                </a:ext>
              </a:extLst>
            </p:cNvPr>
            <p:cNvSpPr txBox="1"/>
            <p:nvPr/>
          </p:nvSpPr>
          <p:spPr>
            <a:xfrm>
              <a:off x="15001560" y="7358095"/>
              <a:ext cx="7318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l-GR" dirty="0">
                  <a:solidFill>
                    <a:srgbClr val="445469"/>
                  </a:solidFill>
                  <a:latin typeface="Montserrat Bold"/>
                </a:rPr>
                <a:t>Τρόπος επίτευξης σκοπού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2B63FC5-13E0-4F74-9C90-2681A32808EC}"/>
                </a:ext>
              </a:extLst>
            </p:cNvPr>
            <p:cNvSpPr txBox="1"/>
            <p:nvPr/>
          </p:nvSpPr>
          <p:spPr>
            <a:xfrm>
              <a:off x="14993217" y="8955526"/>
              <a:ext cx="7318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l-GR" dirty="0">
                  <a:solidFill>
                    <a:srgbClr val="445469"/>
                  </a:solidFill>
                  <a:latin typeface="Montserrat Bold"/>
                </a:rPr>
                <a:t>Μικρότερο δυνατό κόστος</a:t>
              </a:r>
            </a:p>
          </p:txBody>
        </p:sp>
        <p:pic>
          <p:nvPicPr>
            <p:cNvPr id="3" name="Εικόνα 2">
              <a:extLst>
                <a:ext uri="{FF2B5EF4-FFF2-40B4-BE49-F238E27FC236}">
                  <a16:creationId xmlns:a16="http://schemas.microsoft.com/office/drawing/2014/main" id="{7C07E3A0-5E52-4747-BA89-34FD96765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42717" y="3255124"/>
              <a:ext cx="1458843" cy="1458843"/>
            </a:xfrm>
            <a:prstGeom prst="rect">
              <a:avLst/>
            </a:prstGeom>
          </p:spPr>
        </p:pic>
      </p:grpSp>
      <p:grpSp>
        <p:nvGrpSpPr>
          <p:cNvPr id="2" name="Ομάδα 1">
            <a:extLst>
              <a:ext uri="{FF2B5EF4-FFF2-40B4-BE49-F238E27FC236}">
                <a16:creationId xmlns:a16="http://schemas.microsoft.com/office/drawing/2014/main" id="{352FBB2A-A8D7-4646-BA3F-45FB59D30C91}"/>
              </a:ext>
            </a:extLst>
          </p:cNvPr>
          <p:cNvGrpSpPr/>
          <p:nvPr/>
        </p:nvGrpSpPr>
        <p:grpSpPr>
          <a:xfrm>
            <a:off x="1524557" y="3298897"/>
            <a:ext cx="9776478" cy="6385655"/>
            <a:chOff x="1524557" y="3298897"/>
            <a:chExt cx="9776478" cy="638565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D5FD39-D125-499B-9E00-B835257C23D7}"/>
                </a:ext>
              </a:extLst>
            </p:cNvPr>
            <p:cNvSpPr txBox="1"/>
            <p:nvPr/>
          </p:nvSpPr>
          <p:spPr>
            <a:xfrm>
              <a:off x="1524558" y="5657671"/>
              <a:ext cx="96056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l-GR" dirty="0">
                  <a:solidFill>
                    <a:srgbClr val="445469"/>
                  </a:solidFill>
                  <a:latin typeface="Montserrat Bold"/>
                </a:rPr>
                <a:t>Ανάγκη εύρεσης τρόπου επικοινωνίας μεταξύ του ανθρώπου &amp; έξυπνων συσκευών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A877D9-EB9F-4E79-B528-B5F023CD0B4E}"/>
                </a:ext>
              </a:extLst>
            </p:cNvPr>
            <p:cNvSpPr txBox="1"/>
            <p:nvPr/>
          </p:nvSpPr>
          <p:spPr>
            <a:xfrm>
              <a:off x="1524557" y="7402621"/>
              <a:ext cx="97764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l-GR" dirty="0">
                  <a:solidFill>
                    <a:srgbClr val="445469"/>
                  </a:solidFill>
                  <a:latin typeface="Montserrat Bold"/>
                </a:rPr>
                <a:t>Ευκολία στην εκμάθηση χειρισμού έξυπνων συσκευών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3EE4711-7C79-459C-861C-E56F671C7721}"/>
                </a:ext>
              </a:extLst>
            </p:cNvPr>
            <p:cNvSpPr txBox="1"/>
            <p:nvPr/>
          </p:nvSpPr>
          <p:spPr>
            <a:xfrm>
              <a:off x="1524558" y="9038221"/>
              <a:ext cx="9605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l-GR" dirty="0">
                  <a:solidFill>
                    <a:srgbClr val="445469"/>
                  </a:solidFill>
                  <a:latin typeface="Montserrat Bold"/>
                </a:rPr>
                <a:t>Αποτελεσματικότητα 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2D6EBB-5936-4EE6-B544-15632FBBDB1A}"/>
                </a:ext>
              </a:extLst>
            </p:cNvPr>
            <p:cNvSpPr txBox="1"/>
            <p:nvPr/>
          </p:nvSpPr>
          <p:spPr>
            <a:xfrm>
              <a:off x="4029122" y="3708808"/>
              <a:ext cx="57133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4000" b="1" dirty="0">
                  <a:solidFill>
                    <a:srgbClr val="445469"/>
                  </a:solidFill>
                  <a:latin typeface="Montserrat Bold"/>
                </a:rPr>
                <a:t>Χαρακτηριστικά Ανάγκης</a:t>
              </a:r>
            </a:p>
          </p:txBody>
        </p:sp>
        <p:pic>
          <p:nvPicPr>
            <p:cNvPr id="6" name="Εικόνα 5">
              <a:extLst>
                <a:ext uri="{FF2B5EF4-FFF2-40B4-BE49-F238E27FC236}">
                  <a16:creationId xmlns:a16="http://schemas.microsoft.com/office/drawing/2014/main" id="{89501F92-E2DE-4294-8039-89C040994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557" y="3298897"/>
              <a:ext cx="1584402" cy="1584402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303B98B-9B1C-4934-AEDB-D78F081B1A84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</p:spTree>
    <p:extLst>
      <p:ext uri="{BB962C8B-B14F-4D97-AF65-F5344CB8AC3E}">
        <p14:creationId xmlns:p14="http://schemas.microsoft.com/office/powerpoint/2010/main" val="23946018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10420553" y="225155"/>
            <a:ext cx="3536546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l-GR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ΕΙΣΑΓΩΓΗ</a:t>
            </a:r>
            <a:endParaRPr lang="en-US" sz="66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0346932" y="1414546"/>
            <a:ext cx="3680046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3200" dirty="0">
                <a:solidFill>
                  <a:schemeClr val="bg2">
                    <a:lumMod val="6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Στόχοι Διπλωματικής</a:t>
            </a: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l-GR" sz="3000" b="1" dirty="0">
                  <a:solidFill>
                    <a:srgbClr val="445469"/>
                  </a:solidFill>
                </a:rPr>
                <a:t>Μησσήν Στέφανος</a:t>
              </a:r>
              <a:endParaRPr lang="el-GR" sz="3000" b="1" i="1" dirty="0">
                <a:solidFill>
                  <a:srgbClr val="445469"/>
                </a:solidFill>
              </a:endParaRPr>
            </a:p>
            <a:p>
              <a:pPr algn="r"/>
              <a:r>
                <a:rPr lang="el-GR" sz="3000" b="1" i="1" dirty="0">
                  <a:solidFill>
                    <a:srgbClr val="445469"/>
                  </a:solidFill>
                </a:rPr>
                <a:t>Α</a:t>
              </a:r>
              <a:r>
                <a:rPr lang="en-US" sz="3000" b="1" i="1" dirty="0">
                  <a:solidFill>
                    <a:srgbClr val="445469"/>
                  </a:solidFill>
                  <a:latin typeface="Montserrat Bold"/>
                </a:rPr>
                <a:t>.</a:t>
              </a:r>
              <a:r>
                <a:rPr lang="el-GR" sz="3000" b="1" i="1" dirty="0">
                  <a:solidFill>
                    <a:srgbClr val="445469"/>
                  </a:solidFill>
                </a:rPr>
                <a:t>Μ</a:t>
              </a:r>
              <a:r>
                <a:rPr lang="en-US" sz="3000" b="1" i="1" dirty="0">
                  <a:solidFill>
                    <a:srgbClr val="445469"/>
                  </a:solidFill>
                  <a:latin typeface="Montserrat Bold"/>
                </a:rPr>
                <a:t>.: 91432</a:t>
              </a:r>
              <a:endParaRPr lang="el-GR" sz="3000" b="1" i="1" dirty="0">
                <a:solidFill>
                  <a:srgbClr val="445469"/>
                </a:solidFill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  <a:endParaRPr lang="el-GR" dirty="0"/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090A7A-ACDC-49F9-B787-DAC0C7E46112}"/>
              </a:ext>
            </a:extLst>
          </p:cNvPr>
          <p:cNvSpPr txBox="1"/>
          <p:nvPr/>
        </p:nvSpPr>
        <p:spPr>
          <a:xfrm>
            <a:off x="10729859" y="2556564"/>
            <a:ext cx="28703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5400" b="1" dirty="0">
                <a:solidFill>
                  <a:srgbClr val="445469"/>
                </a:solidFill>
                <a:latin typeface="Montserrat Bold"/>
              </a:rPr>
              <a:t>Στόχοι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D8B34B-100D-4EE8-9405-EAC794FE2A42}"/>
              </a:ext>
            </a:extLst>
          </p:cNvPr>
          <p:cNvSpPr txBox="1"/>
          <p:nvPr/>
        </p:nvSpPr>
        <p:spPr>
          <a:xfrm>
            <a:off x="2579745" y="4793426"/>
            <a:ext cx="9605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445469"/>
                </a:solidFill>
                <a:latin typeface="Montserrat Bold"/>
              </a:rPr>
              <a:t>Παρακολούθηση συνθηκών ενός σπιτιού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2F6508-45FA-4791-875D-C2BDB1C9BBE4}"/>
              </a:ext>
            </a:extLst>
          </p:cNvPr>
          <p:cNvSpPr txBox="1"/>
          <p:nvPr/>
        </p:nvSpPr>
        <p:spPr>
          <a:xfrm>
            <a:off x="2579745" y="6472313"/>
            <a:ext cx="9605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445469"/>
                </a:solidFill>
                <a:latin typeface="Montserrat Bold"/>
              </a:rPr>
              <a:t>Συλλογή δεδομένων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EEB2B8-7455-4E54-99A7-F28474ABA469}"/>
              </a:ext>
            </a:extLst>
          </p:cNvPr>
          <p:cNvSpPr txBox="1"/>
          <p:nvPr/>
        </p:nvSpPr>
        <p:spPr>
          <a:xfrm>
            <a:off x="2594829" y="8324884"/>
            <a:ext cx="9605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445469"/>
                </a:solidFill>
                <a:latin typeface="Montserrat Bold"/>
              </a:rPr>
              <a:t>Παρουσίαση των δεδομένων με σαφή τρόπο στον άνθρωπο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FEC01EB-DF87-419F-AF97-154389E87B60}"/>
              </a:ext>
            </a:extLst>
          </p:cNvPr>
          <p:cNvSpPr txBox="1"/>
          <p:nvPr/>
        </p:nvSpPr>
        <p:spPr>
          <a:xfrm>
            <a:off x="13632082" y="4793426"/>
            <a:ext cx="8667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445469"/>
                </a:solidFill>
                <a:latin typeface="Montserrat Bold"/>
              </a:rPr>
              <a:t>Αναμετάδοση δεδομένων σε ζωντανό χρόνο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509243B-625A-4028-9711-B2691CA9A52C}"/>
              </a:ext>
            </a:extLst>
          </p:cNvPr>
          <p:cNvSpPr txBox="1"/>
          <p:nvPr/>
        </p:nvSpPr>
        <p:spPr>
          <a:xfrm>
            <a:off x="13647166" y="6350975"/>
            <a:ext cx="98267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445469"/>
                </a:solidFill>
                <a:latin typeface="Montserrat Bold"/>
              </a:rPr>
              <a:t>Πλήρης έλεγχος των έξυπνων συσκευών ενός σπιτιού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79DB06-54BD-44DC-B467-DE9C10A2FC38}"/>
              </a:ext>
            </a:extLst>
          </p:cNvPr>
          <p:cNvSpPr txBox="1"/>
          <p:nvPr/>
        </p:nvSpPr>
        <p:spPr>
          <a:xfrm>
            <a:off x="13647166" y="8324884"/>
            <a:ext cx="86676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445469"/>
                </a:solidFill>
                <a:latin typeface="Montserrat Bold"/>
              </a:rPr>
              <a:t>Μικρότερο δυνατό κόστος κατασκευής του συστήματος</a:t>
            </a: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F6BC31C8-A8C3-42D3-8945-DCBB7A954A6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19" y="4705305"/>
            <a:ext cx="869711" cy="869711"/>
          </a:xfrm>
          <a:prstGeom prst="rect">
            <a:avLst/>
          </a:prstGeom>
        </p:spPr>
      </p:pic>
      <p:pic>
        <p:nvPicPr>
          <p:cNvPr id="51" name="Εικόνα 50">
            <a:extLst>
              <a:ext uri="{FF2B5EF4-FFF2-40B4-BE49-F238E27FC236}">
                <a16:creationId xmlns:a16="http://schemas.microsoft.com/office/drawing/2014/main" id="{C0835D6B-04FF-4183-A373-3C7F67705BE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20" y="6360622"/>
            <a:ext cx="869711" cy="869711"/>
          </a:xfrm>
          <a:prstGeom prst="rect">
            <a:avLst/>
          </a:prstGeom>
        </p:spPr>
      </p:pic>
      <p:pic>
        <p:nvPicPr>
          <p:cNvPr id="52" name="Εικόνα 51">
            <a:extLst>
              <a:ext uri="{FF2B5EF4-FFF2-40B4-BE49-F238E27FC236}">
                <a16:creationId xmlns:a16="http://schemas.microsoft.com/office/drawing/2014/main" id="{43C1319F-5F88-4C49-8A1D-57EF90F55F8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20" y="8402435"/>
            <a:ext cx="869711" cy="869711"/>
          </a:xfrm>
          <a:prstGeom prst="rect">
            <a:avLst/>
          </a:prstGeom>
        </p:spPr>
      </p:pic>
      <p:pic>
        <p:nvPicPr>
          <p:cNvPr id="53" name="Εικόνα 52">
            <a:extLst>
              <a:ext uri="{FF2B5EF4-FFF2-40B4-BE49-F238E27FC236}">
                <a16:creationId xmlns:a16="http://schemas.microsoft.com/office/drawing/2014/main" id="{2C9CD613-801D-45E9-B9B8-A4E9E24552E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0459" y="4681735"/>
            <a:ext cx="869711" cy="869711"/>
          </a:xfrm>
          <a:prstGeom prst="rect">
            <a:avLst/>
          </a:prstGeom>
        </p:spPr>
      </p:pic>
      <p:pic>
        <p:nvPicPr>
          <p:cNvPr id="54" name="Εικόνα 53">
            <a:extLst>
              <a:ext uri="{FF2B5EF4-FFF2-40B4-BE49-F238E27FC236}">
                <a16:creationId xmlns:a16="http://schemas.microsoft.com/office/drawing/2014/main" id="{CE007CAD-9E52-4720-BECB-46872F5263E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5565" y="6375742"/>
            <a:ext cx="869711" cy="869711"/>
          </a:xfrm>
          <a:prstGeom prst="rect">
            <a:avLst/>
          </a:prstGeom>
        </p:spPr>
      </p:pic>
      <p:pic>
        <p:nvPicPr>
          <p:cNvPr id="55" name="Εικόνα 54">
            <a:extLst>
              <a:ext uri="{FF2B5EF4-FFF2-40B4-BE49-F238E27FC236}">
                <a16:creationId xmlns:a16="http://schemas.microsoft.com/office/drawing/2014/main" id="{B7257A6E-BADC-4190-8B5B-6F650FFBF61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4116" y="8324884"/>
            <a:ext cx="869711" cy="86971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8FDD25C-74AA-4B52-8396-2A92E8BD4ED8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</p:spTree>
    <p:extLst>
      <p:ext uri="{BB962C8B-B14F-4D97-AF65-F5344CB8AC3E}">
        <p14:creationId xmlns:p14="http://schemas.microsoft.com/office/powerpoint/2010/main" val="244252736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10420553" y="225155"/>
            <a:ext cx="3536546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ΕΙΣΑΓΩΓΗ</a:t>
            </a:r>
            <a:endParaRPr kumimoji="0" lang="en-US" sz="66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0346932" y="1414546"/>
            <a:ext cx="3680046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rPr>
              <a:t>Στόχοι Διπλωματικής</a:t>
            </a: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Μησσήν Στέφανος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Α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</a:t>
              </a: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.: 91432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  <a:endParaRPr kumimoji="0" lang="el-GR" sz="36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noProof="0" dirty="0">
                <a:solidFill>
                  <a:srgbClr val="737572"/>
                </a:solidFill>
                <a:latin typeface="Calibri" panose="020F0502020204030204"/>
              </a:rPr>
              <a:t>9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E03F20-14C0-491F-8D3D-FAE7666B3E17}"/>
              </a:ext>
            </a:extLst>
          </p:cNvPr>
          <p:cNvSpPr txBox="1"/>
          <p:nvPr/>
        </p:nvSpPr>
        <p:spPr>
          <a:xfrm>
            <a:off x="7471756" y="2440296"/>
            <a:ext cx="126132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400" b="1" dirty="0">
                <a:solidFill>
                  <a:srgbClr val="445469"/>
                </a:solidFill>
                <a:latin typeface="Montserrat Bold"/>
              </a:rPr>
              <a:t>Για να επιτευχθούν οι παραπάνω στόχοι</a:t>
            </a:r>
            <a:r>
              <a:rPr lang="en-US" sz="4400" b="1" dirty="0">
                <a:solidFill>
                  <a:srgbClr val="445469"/>
                </a:solidFill>
                <a:latin typeface="Montserrat Bold"/>
              </a:rPr>
              <a:t>:</a:t>
            </a:r>
            <a:endParaRPr lang="el-GR" sz="4400" b="1" dirty="0">
              <a:solidFill>
                <a:srgbClr val="445469"/>
              </a:solidFill>
              <a:latin typeface="Montserrat Bold"/>
            </a:endParaRPr>
          </a:p>
        </p:txBody>
      </p:sp>
      <p:grpSp>
        <p:nvGrpSpPr>
          <p:cNvPr id="2" name="Ομάδα 1">
            <a:extLst>
              <a:ext uri="{FF2B5EF4-FFF2-40B4-BE49-F238E27FC236}">
                <a16:creationId xmlns:a16="http://schemas.microsoft.com/office/drawing/2014/main" id="{13494A45-FBB4-45C8-873E-89ACC5A902E2}"/>
              </a:ext>
            </a:extLst>
          </p:cNvPr>
          <p:cNvGrpSpPr/>
          <p:nvPr/>
        </p:nvGrpSpPr>
        <p:grpSpPr>
          <a:xfrm>
            <a:off x="1242187" y="3704430"/>
            <a:ext cx="8027888" cy="6261822"/>
            <a:chOff x="1242187" y="3704430"/>
            <a:chExt cx="8027888" cy="626182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73C779B-D180-4D2B-8D6A-9064CA474CE4}"/>
                </a:ext>
              </a:extLst>
            </p:cNvPr>
            <p:cNvSpPr txBox="1"/>
            <p:nvPr/>
          </p:nvSpPr>
          <p:spPr>
            <a:xfrm>
              <a:off x="3467578" y="3704430"/>
              <a:ext cx="400417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4000" b="1" dirty="0">
                  <a:solidFill>
                    <a:srgbClr val="3694D0"/>
                  </a:solidFill>
                  <a:latin typeface="Montserrat Bold"/>
                </a:rPr>
                <a:t>Δραστηριότητα 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705E7BD-F7C3-44BF-A0E2-1F5FC0987CEB}"/>
                </a:ext>
              </a:extLst>
            </p:cNvPr>
            <p:cNvSpPr txBox="1"/>
            <p:nvPr/>
          </p:nvSpPr>
          <p:spPr>
            <a:xfrm>
              <a:off x="2732675" y="5245125"/>
              <a:ext cx="594719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>
                  <a:solidFill>
                    <a:srgbClr val="445469"/>
                  </a:solidFill>
                  <a:latin typeface="Montserrat Bold"/>
                </a:rPr>
                <a:t>Αγορά αισθητήρων θερμοκρασίας &amp; υγρασίας</a:t>
              </a:r>
            </a:p>
          </p:txBody>
        </p:sp>
        <p:pic>
          <p:nvPicPr>
            <p:cNvPr id="3" name="Εικόνα 2">
              <a:extLst>
                <a:ext uri="{FF2B5EF4-FFF2-40B4-BE49-F238E27FC236}">
                  <a16:creationId xmlns:a16="http://schemas.microsoft.com/office/drawing/2014/main" id="{61A0E8DC-21BF-46A1-8FDC-C73409B7E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2187" y="5305139"/>
              <a:ext cx="1080303" cy="108030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EB5778C-D1C6-4674-8AF0-B9468E37F3BE}"/>
                </a:ext>
              </a:extLst>
            </p:cNvPr>
            <p:cNvSpPr txBox="1"/>
            <p:nvPr/>
          </p:nvSpPr>
          <p:spPr>
            <a:xfrm>
              <a:off x="2732675" y="6975517"/>
              <a:ext cx="594719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>
                  <a:solidFill>
                    <a:srgbClr val="445469"/>
                  </a:solidFill>
                  <a:latin typeface="Montserrat Bold"/>
                </a:rPr>
                <a:t>Αγορά μικροελεγκτών για την δημιουργία συστήματος</a:t>
              </a:r>
            </a:p>
          </p:txBody>
        </p:sp>
        <p:pic>
          <p:nvPicPr>
            <p:cNvPr id="38" name="Εικόνα 37">
              <a:extLst>
                <a:ext uri="{FF2B5EF4-FFF2-40B4-BE49-F238E27FC236}">
                  <a16:creationId xmlns:a16="http://schemas.microsoft.com/office/drawing/2014/main" id="{5E074E92-0EC7-422B-B2C5-F85C2CA86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2187" y="7035531"/>
              <a:ext cx="1080303" cy="108030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30F60F1-DF5C-43C5-916A-E2E9EF77ACB6}"/>
                </a:ext>
              </a:extLst>
            </p:cNvPr>
            <p:cNvSpPr txBox="1"/>
            <p:nvPr/>
          </p:nvSpPr>
          <p:spPr>
            <a:xfrm>
              <a:off x="2732674" y="8765923"/>
              <a:ext cx="653740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>
                  <a:solidFill>
                    <a:srgbClr val="445469"/>
                  </a:solidFill>
                  <a:latin typeface="Montserrat Bold"/>
                </a:rPr>
                <a:t>Συλλογή δεδομένων από επιθυμητούς χώρους του σπιτιού</a:t>
              </a:r>
            </a:p>
          </p:txBody>
        </p:sp>
        <p:pic>
          <p:nvPicPr>
            <p:cNvPr id="40" name="Εικόνα 39">
              <a:extLst>
                <a:ext uri="{FF2B5EF4-FFF2-40B4-BE49-F238E27FC236}">
                  <a16:creationId xmlns:a16="http://schemas.microsoft.com/office/drawing/2014/main" id="{76EB4A6E-2EDA-444E-803A-4C0DB44EA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2187" y="8825937"/>
              <a:ext cx="1080303" cy="1080303"/>
            </a:xfrm>
            <a:prstGeom prst="rect">
              <a:avLst/>
            </a:prstGeom>
          </p:spPr>
        </p:pic>
      </p:grpSp>
      <p:grpSp>
        <p:nvGrpSpPr>
          <p:cNvPr id="4" name="Ομάδα 3">
            <a:extLst>
              <a:ext uri="{FF2B5EF4-FFF2-40B4-BE49-F238E27FC236}">
                <a16:creationId xmlns:a16="http://schemas.microsoft.com/office/drawing/2014/main" id="{560D2CD8-2AB1-429C-8D33-270F12E85EA1}"/>
              </a:ext>
            </a:extLst>
          </p:cNvPr>
          <p:cNvGrpSpPr/>
          <p:nvPr/>
        </p:nvGrpSpPr>
        <p:grpSpPr>
          <a:xfrm>
            <a:off x="14026978" y="3704430"/>
            <a:ext cx="9108485" cy="6815819"/>
            <a:chOff x="14026978" y="3704430"/>
            <a:chExt cx="9108485" cy="681581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AC5767F-2911-4A20-AF40-735B4F250CC6}"/>
                </a:ext>
              </a:extLst>
            </p:cNvPr>
            <p:cNvSpPr txBox="1"/>
            <p:nvPr/>
          </p:nvSpPr>
          <p:spPr>
            <a:xfrm>
              <a:off x="16252369" y="3704430"/>
              <a:ext cx="400417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4000" b="1" dirty="0">
                  <a:solidFill>
                    <a:srgbClr val="3694D0"/>
                  </a:solidFill>
                  <a:latin typeface="Montserrat Bold"/>
                </a:rPr>
                <a:t>Δραστηριότητα 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9D5C6AC-07FE-4DC8-845B-FA3363903234}"/>
                </a:ext>
              </a:extLst>
            </p:cNvPr>
            <p:cNvSpPr txBox="1"/>
            <p:nvPr/>
          </p:nvSpPr>
          <p:spPr>
            <a:xfrm>
              <a:off x="15517466" y="5245125"/>
              <a:ext cx="594719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>
                  <a:solidFill>
                    <a:srgbClr val="445469"/>
                  </a:solidFill>
                  <a:latin typeface="Montserrat Bold"/>
                </a:rPr>
                <a:t>Δημιουργία Διαδικτυακής Εφαρμογής (</a:t>
              </a:r>
              <a:r>
                <a:rPr lang="en-US" dirty="0">
                  <a:solidFill>
                    <a:srgbClr val="445469"/>
                  </a:solidFill>
                  <a:latin typeface="Montserrat Bold"/>
                </a:rPr>
                <a:t>Web Application)</a:t>
              </a:r>
              <a:endParaRPr lang="el-GR" dirty="0">
                <a:solidFill>
                  <a:srgbClr val="445469"/>
                </a:solidFill>
                <a:latin typeface="Montserrat Bold"/>
              </a:endParaRPr>
            </a:p>
          </p:txBody>
        </p:sp>
        <p:pic>
          <p:nvPicPr>
            <p:cNvPr id="60" name="Εικόνα 59">
              <a:extLst>
                <a:ext uri="{FF2B5EF4-FFF2-40B4-BE49-F238E27FC236}">
                  <a16:creationId xmlns:a16="http://schemas.microsoft.com/office/drawing/2014/main" id="{FDA314F5-8683-4D92-B872-085FD16AE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26978" y="5305139"/>
              <a:ext cx="1080303" cy="1080303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DCB4F8F-1BC2-4DA4-A2FC-491A29CC117D}"/>
                </a:ext>
              </a:extLst>
            </p:cNvPr>
            <p:cNvSpPr txBox="1"/>
            <p:nvPr/>
          </p:nvSpPr>
          <p:spPr>
            <a:xfrm>
              <a:off x="15517466" y="6975517"/>
              <a:ext cx="594719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>
                  <a:solidFill>
                    <a:srgbClr val="445469"/>
                  </a:solidFill>
                  <a:latin typeface="Montserrat Bold"/>
                </a:rPr>
                <a:t>Παρουσίαση των δεδομένων μέσα από αυτή</a:t>
              </a:r>
            </a:p>
          </p:txBody>
        </p:sp>
        <p:pic>
          <p:nvPicPr>
            <p:cNvPr id="62" name="Εικόνα 61">
              <a:extLst>
                <a:ext uri="{FF2B5EF4-FFF2-40B4-BE49-F238E27FC236}">
                  <a16:creationId xmlns:a16="http://schemas.microsoft.com/office/drawing/2014/main" id="{23DF6DBF-BD4F-458E-91C5-CF9A401E7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26978" y="7035531"/>
              <a:ext cx="1080303" cy="1080303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31C7B93-CC30-4DC3-8DD1-9BD8B2283D68}"/>
                </a:ext>
              </a:extLst>
            </p:cNvPr>
            <p:cNvSpPr txBox="1"/>
            <p:nvPr/>
          </p:nvSpPr>
          <p:spPr>
            <a:xfrm>
              <a:off x="15517465" y="8765923"/>
              <a:ext cx="761799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>
                  <a:solidFill>
                    <a:srgbClr val="445469"/>
                  </a:solidFill>
                  <a:latin typeface="Montserrat Bold"/>
                </a:rPr>
                <a:t>Δυνατότητα εξαγωγής συμπερασμάτων για την αποτελεσματική χρήση των έξυπνων συσκευών</a:t>
              </a:r>
            </a:p>
          </p:txBody>
        </p:sp>
        <p:pic>
          <p:nvPicPr>
            <p:cNvPr id="64" name="Εικόνα 63">
              <a:extLst>
                <a:ext uri="{FF2B5EF4-FFF2-40B4-BE49-F238E27FC236}">
                  <a16:creationId xmlns:a16="http://schemas.microsoft.com/office/drawing/2014/main" id="{C357A8F8-380B-4AF9-8A00-B86D5CD80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26978" y="8825937"/>
              <a:ext cx="1080303" cy="1080303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1B0E7D8-2846-4EFB-A3BF-05AF735B2B04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</p:spTree>
    <p:extLst>
      <p:ext uri="{BB962C8B-B14F-4D97-AF65-F5344CB8AC3E}">
        <p14:creationId xmlns:p14="http://schemas.microsoft.com/office/powerpoint/2010/main" val="3044761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Pitch Deck Light">
      <a:dk1>
        <a:srgbClr val="737572"/>
      </a:dk1>
      <a:lt1>
        <a:srgbClr val="FFFFFF"/>
      </a:lt1>
      <a:dk2>
        <a:srgbClr val="445469"/>
      </a:dk2>
      <a:lt2>
        <a:srgbClr val="FFFFFF"/>
      </a:lt2>
      <a:accent1>
        <a:srgbClr val="0E80C9"/>
      </a:accent1>
      <a:accent2>
        <a:srgbClr val="119CF4"/>
      </a:accent2>
      <a:accent3>
        <a:srgbClr val="445469"/>
      </a:accent3>
      <a:accent4>
        <a:srgbClr val="8AC153"/>
      </a:accent4>
      <a:accent5>
        <a:srgbClr val="BAEF69"/>
      </a:accent5>
      <a:accent6>
        <a:srgbClr val="A9A8AB"/>
      </a:accent6>
      <a:hlink>
        <a:srgbClr val="0E80C9"/>
      </a:hlink>
      <a:folHlink>
        <a:srgbClr val="0EA3F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Default Theme">
  <a:themeElements>
    <a:clrScheme name="Toronto Light">
      <a:dk1>
        <a:srgbClr val="737572"/>
      </a:dk1>
      <a:lt1>
        <a:srgbClr val="FEFEFE"/>
      </a:lt1>
      <a:dk2>
        <a:srgbClr val="2C2E3A"/>
      </a:dk2>
      <a:lt2>
        <a:srgbClr val="FEFEFE"/>
      </a:lt2>
      <a:accent1>
        <a:srgbClr val="EA6A57"/>
      </a:accent1>
      <a:accent2>
        <a:srgbClr val="5E80A0"/>
      </a:accent2>
      <a:accent3>
        <a:srgbClr val="293745"/>
      </a:accent3>
      <a:accent4>
        <a:srgbClr val="FFAA9E"/>
      </a:accent4>
      <a:accent5>
        <a:srgbClr val="7DACD7"/>
      </a:accent5>
      <a:accent6>
        <a:srgbClr val="F5F5F5"/>
      </a:accent6>
      <a:hlink>
        <a:srgbClr val="216BA9"/>
      </a:hlink>
      <a:folHlink>
        <a:srgbClr val="1FB18A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41720</TotalTime>
  <Words>2569</Words>
  <Application>Microsoft Office PowerPoint</Application>
  <PresentationFormat>Προσαρμογή</PresentationFormat>
  <Paragraphs>566</Paragraphs>
  <Slides>26</Slides>
  <Notes>26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14</vt:i4>
      </vt:variant>
      <vt:variant>
        <vt:lpstr>Θέμα</vt:lpstr>
      </vt:variant>
      <vt:variant>
        <vt:i4>2</vt:i4>
      </vt:variant>
      <vt:variant>
        <vt:lpstr>Τίτλοι διαφανειών</vt:lpstr>
      </vt:variant>
      <vt:variant>
        <vt:i4>26</vt:i4>
      </vt:variant>
    </vt:vector>
  </HeadingPairs>
  <TitlesOfParts>
    <vt:vector size="42" baseType="lpstr">
      <vt:lpstr>Arial</vt:lpstr>
      <vt:lpstr>Calibri</vt:lpstr>
      <vt:lpstr>Calibri Light</vt:lpstr>
      <vt:lpstr>Lato</vt:lpstr>
      <vt:lpstr>Lato Light</vt:lpstr>
      <vt:lpstr>Montserrat</vt:lpstr>
      <vt:lpstr>Montserrat Bold</vt:lpstr>
      <vt:lpstr>Montserrat Hairline</vt:lpstr>
      <vt:lpstr>Montserrat Light</vt:lpstr>
      <vt:lpstr>Open Sans Light</vt:lpstr>
      <vt:lpstr>Open Sans Regular</vt:lpstr>
      <vt:lpstr>Roboto</vt:lpstr>
      <vt:lpstr>Times New Roman</vt:lpstr>
      <vt:lpstr>Wingdings</vt:lpstr>
      <vt:lpstr>Default Theme</vt:lpstr>
      <vt:lpstr>1_Default Theme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Premium Presentations</dc:title>
  <dc:subject/>
  <dc:creator>Anonymous</dc:creator>
  <cp:keywords/>
  <dc:description/>
  <cp:lastModifiedBy>Στέφανος Μησσήν</cp:lastModifiedBy>
  <cp:revision>6487</cp:revision>
  <dcterms:created xsi:type="dcterms:W3CDTF">2014-11-12T21:47:38Z</dcterms:created>
  <dcterms:modified xsi:type="dcterms:W3CDTF">2018-10-29T10:37:47Z</dcterms:modified>
  <cp:category/>
</cp:coreProperties>
</file>